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1" r:id="rId2"/>
    <p:sldId id="333" r:id="rId3"/>
    <p:sldId id="358" r:id="rId4"/>
    <p:sldId id="331" r:id="rId5"/>
    <p:sldId id="277" r:id="rId6"/>
    <p:sldId id="334" r:id="rId7"/>
    <p:sldId id="271" r:id="rId8"/>
    <p:sldId id="332" r:id="rId9"/>
    <p:sldId id="317" r:id="rId10"/>
    <p:sldId id="316" r:id="rId11"/>
    <p:sldId id="310" r:id="rId12"/>
    <p:sldId id="274" r:id="rId13"/>
    <p:sldId id="318" r:id="rId14"/>
    <p:sldId id="320" r:id="rId15"/>
    <p:sldId id="293" r:id="rId16"/>
    <p:sldId id="295" r:id="rId17"/>
    <p:sldId id="294" r:id="rId18"/>
    <p:sldId id="349" r:id="rId19"/>
    <p:sldId id="350" r:id="rId20"/>
    <p:sldId id="351" r:id="rId21"/>
    <p:sldId id="305" r:id="rId22"/>
    <p:sldId id="340" r:id="rId23"/>
    <p:sldId id="352" r:id="rId24"/>
    <p:sldId id="353" r:id="rId25"/>
    <p:sldId id="341" r:id="rId26"/>
    <p:sldId id="342" r:id="rId27"/>
    <p:sldId id="343" r:id="rId28"/>
    <p:sldId id="355" r:id="rId29"/>
    <p:sldId id="356" r:id="rId30"/>
    <p:sldId id="326" r:id="rId31"/>
    <p:sldId id="302" r:id="rId32"/>
    <p:sldId id="323" r:id="rId33"/>
    <p:sldId id="324" r:id="rId34"/>
    <p:sldId id="304" r:id="rId35"/>
    <p:sldId id="35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CF"/>
    <a:srgbClr val="2C46DF"/>
    <a:srgbClr val="4472C4"/>
    <a:srgbClr val="FFFFFF"/>
    <a:srgbClr val="474747"/>
    <a:srgbClr val="F2F2F2"/>
    <a:srgbClr val="44546A"/>
    <a:srgbClr val="FBFBFB"/>
    <a:srgbClr val="F5F6F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FE768D18-069D-4EC7-A961-B00E3B926515}" type="datetimeFigureOut">
              <a:rPr lang="ko-KR" altLang="en-US" smtClean="0"/>
              <a:pPr/>
              <a:t>2021-04-05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3E967378-E1C3-478A-8427-12BEE2AA5EE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5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LG Smart UI Light" panose="020B0300000101010101" pitchFamily="50" charset="-127"/>
        <a:ea typeface="LG Smart UI Light" panose="020B03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3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3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5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0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8CEF0-B7CA-4971-8A58-CD2B437AC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B12838-0C89-43BD-9BDB-5657173A7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78F993-BA7F-427E-A058-6684B3DD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0764D-3DDE-468F-B84C-1FD82C98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D56B7-C21B-44B0-8E0B-544DF5AB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5CECC-248C-4C60-BFD7-F6C25072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043F2-CD21-459E-AAD2-92F72A45F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BA9021-4DA1-4F03-8EFC-E4AF15624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50021-D4F5-4B5E-8B44-B65D98DD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A17EE-09C4-4E39-A21D-B8347F0A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5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112F79-6A8C-43F6-A49E-D0BFF013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F01C3A-5D15-4033-9A4A-1743996E6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76D4AA-8BAF-41E1-9EB2-49D1DB6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6F912-5085-4539-A784-87EF23FF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F1F9-51C0-42E8-87F6-1865CB497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7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559417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6777" y="6382206"/>
            <a:ext cx="35884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fld id="{9EE92F51-9D7A-4895-B642-F19EBC2F54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0038" y="6382206"/>
            <a:ext cx="564257" cy="21544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>
                    <a:lumMod val="75000"/>
                  </a:schemeClr>
                </a:solidFill>
                <a:latin typeface="LG Smart UI Light" panose="020B0300000101010101" pitchFamily="50" charset="-127"/>
              </a:rPr>
              <a:t>SLIDE </a:t>
            </a:r>
            <a:r>
              <a:rPr lang="en-US" sz="1400" b="1" dirty="0">
                <a:solidFill>
                  <a:schemeClr val="accent1"/>
                </a:solidFill>
                <a:latin typeface="LG Smart UI Light" panose="020B0300000101010101" pitchFamily="50" charset="-127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0898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BAAA0-1A1E-4B85-A89B-30F3A8C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2BACB7-4900-43D3-9ED3-44D481FE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C7ED04-C217-4114-9EA1-C7085154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138DF-9A9E-4511-AC19-E794B7AC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71B5-7146-4CB3-8158-B430F13E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35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E009E-839C-4554-82CB-DD31DE15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9CDB79-DED9-443A-AD20-599A08B67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2CB4A-71D4-4B98-94A3-865B0A90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AE239-D101-422E-89B5-24C087A0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34B7A-A7BC-4697-A3D4-025E3DA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7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185A-F096-440A-9E3E-AD0D3B0C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5E4ECF-FCE4-4B2C-AC12-16D580696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0EB6F7-F1BE-4831-A21A-7DABE8A43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8A6A74-AB64-43D6-A94A-0470EB38F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88E3-A621-4469-9FA8-EB55A998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8DB071-150C-4A0F-80DF-F7FA7C19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00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40C-3EF7-4220-BA3A-FD2CF1C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8EFAC3-6348-4B2A-981A-18CBB37A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5C0E8-2DEC-459E-B60A-56DB12C70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B01138-A203-4871-BC96-8A326408A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54185-BD9B-45A3-9769-3337B79C0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0FCDA-BB94-43E2-8E33-6CC041EB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9D6063-3F2B-4FC9-BC51-D84498FE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AEF309-5507-4B2B-9A17-A99F5E90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3BCB-0975-4F66-91B2-C6F453AA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CC50405-8E35-4170-A9B9-04D11D53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FA5BFC-E922-4E5D-A8E6-BD3EA194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D732DE-53DA-4A35-8832-5133538D9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2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7DB5B-E64C-4039-B8C5-BD912E39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423BCA-34A5-422D-9C55-F6114D28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1C2832-2E2D-4CE0-9AED-2218C125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3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2FFEA-D2EA-4F51-8F59-34318C9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AB390-C141-4D23-9D20-A54E3A57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61F362-D415-4207-A112-D15970CC2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89E44-127C-4A77-AE3B-9BC0321A1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F0B215-9568-4F29-872B-0CCFC527A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6DF65-665F-4029-80B2-9C68E147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03883-7FD2-4557-89F7-BEC7D506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BEA285-FD32-4E6C-A5C7-3460766B0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D18D52-EB29-4935-AB95-ED37008C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A31CAC-0638-4E35-81B2-7D8E2A7E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A8B3B-7931-4340-B786-37AAADC64593}" type="datetimeFigureOut">
              <a:rPr lang="ko-KR" altLang="en-US" smtClean="0"/>
              <a:t>2021-04-05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873AD8-7041-40DF-91B0-8897414D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E6D76C-D303-4F88-BAA8-77B8D88A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A20ED-B3C4-486C-A9DA-2AFCDBA6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6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BC025B-3426-4FC9-B9A6-B8B8924E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B55812-C1CA-4DA1-ADAC-4E5F390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6304B7-2AF6-40C5-B4EB-7D9C4602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911A8B3B-7931-4340-B786-37AAADC64593}" type="datetimeFigureOut">
              <a:rPr lang="ko-KR" altLang="en-US" smtClean="0"/>
              <a:pPr/>
              <a:t>2021-04-05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A05BA-4512-48E2-8544-3912A2E130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470E8C-EC9E-40FF-8E3B-6A749913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defRPr>
            </a:lvl1pPr>
          </a:lstStyle>
          <a:p>
            <a:fld id="{428A20ED-B3C4-486C-A9DA-2AFCDBA622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0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G Smart UI Light" panose="020B0300000101010101" pitchFamily="50" charset="-127"/>
          <a:ea typeface="LG Smart UI Light" panose="020B03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oleObject" Target="../embeddings/oleObject4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oleObject" Target="../embeddings/oleObject5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oleObject" Target="../embeddings/oleObject6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oleObject" Target="../embeddings/oleObject7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oleObject" Target="../embeddings/oleObject8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kaggle.com/olistbr/brazilian-ecommer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oleObject" Target="../embeddings/oleObject3.bin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51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D90F144-8141-4729-B2DB-235DABF5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6" r="16036"/>
          <a:stretch/>
        </p:blipFill>
        <p:spPr>
          <a:xfrm>
            <a:off x="4680877" y="3653866"/>
            <a:ext cx="7505191" cy="3204134"/>
          </a:xfrm>
          <a:prstGeom prst="rect">
            <a:avLst/>
          </a:prstGeom>
        </p:spPr>
      </p:pic>
      <p:sp useBgFill="1">
        <p:nvSpPr>
          <p:cNvPr id="86" name="Freeform: Shape 5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B4DF53-D4D1-4F44-8857-C38931365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669238"/>
            <a:ext cx="5449475" cy="2258219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800" b="1" dirty="0">
                <a:latin typeface="+mn-ea"/>
                <a:ea typeface="+mn-ea"/>
                <a:cs typeface="Aharoni" panose="02010803020104030203" pitchFamily="2" charset="-79"/>
              </a:rPr>
              <a:t>브라질 </a:t>
            </a:r>
            <a:br>
              <a:rPr lang="en-US" altLang="ko-KR" sz="4800" b="1" dirty="0">
                <a:latin typeface="+mn-ea"/>
                <a:ea typeface="+mn-ea"/>
                <a:cs typeface="Aharoni" panose="02010803020104030203" pitchFamily="2" charset="-79"/>
              </a:rPr>
            </a:br>
            <a:r>
              <a:rPr lang="ko-KR" altLang="en-US" sz="4800" b="1" dirty="0" err="1">
                <a:latin typeface="+mn-ea"/>
                <a:ea typeface="+mn-ea"/>
                <a:cs typeface="Aharoni" panose="02010803020104030203" pitchFamily="2" charset="-79"/>
              </a:rPr>
              <a:t>이커머스</a:t>
            </a:r>
            <a:r>
              <a:rPr lang="ko-KR" altLang="en-US" sz="4800" b="1" dirty="0">
                <a:latin typeface="+mn-ea"/>
                <a:ea typeface="+mn-ea"/>
                <a:cs typeface="Aharoni" panose="02010803020104030203" pitchFamily="2" charset="-79"/>
              </a:rPr>
              <a:t> 플랫폼</a:t>
            </a:r>
            <a:br>
              <a:rPr lang="en-US" altLang="ko-KR" sz="4800" b="1" dirty="0">
                <a:latin typeface="+mn-ea"/>
                <a:ea typeface="+mn-ea"/>
                <a:cs typeface="Aharoni" panose="02010803020104030203" pitchFamily="2" charset="-79"/>
              </a:rPr>
            </a:br>
            <a:r>
              <a:rPr lang="ko-KR" altLang="en-US" sz="4800" b="1" dirty="0">
                <a:latin typeface="+mn-ea"/>
                <a:ea typeface="+mn-ea"/>
                <a:cs typeface="Aharoni" panose="02010803020104030203" pitchFamily="2" charset="-79"/>
              </a:rPr>
              <a:t>고객만족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CD8335-FEFC-4727-9C61-1CAB6E9E2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4159138"/>
            <a:ext cx="5449476" cy="1208141"/>
          </a:xfrm>
        </p:spPr>
        <p:txBody>
          <a:bodyPr>
            <a:normAutofit fontScale="92500"/>
          </a:bodyPr>
          <a:lstStyle/>
          <a:p>
            <a:pPr algn="l"/>
            <a:r>
              <a:rPr lang="en-US" altLang="ko-KR" sz="3200" dirty="0">
                <a:latin typeface="Source Sans Pro Black" panose="020B0803030403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Business Analysis &amp; Customer Satisfaction prediction</a:t>
            </a:r>
            <a:endParaRPr lang="en-US" altLang="ko-KR" sz="32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F2E295-61F2-44A4-813B-D0990DD62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28" b="9054"/>
          <a:stretch/>
        </p:blipFill>
        <p:spPr>
          <a:xfrm>
            <a:off x="7940232" y="2655610"/>
            <a:ext cx="2565412" cy="114872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2" descr="브라질너트, 하루에 2알만 드셨나요? | 1boon">
            <a:extLst>
              <a:ext uri="{FF2B5EF4-FFF2-40B4-BE49-F238E27FC236}">
                <a16:creationId xmlns:a16="http://schemas.microsoft.com/office/drawing/2014/main" id="{64D009D7-0999-4BA6-9ABA-50F78A40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86" y="5367279"/>
            <a:ext cx="577575" cy="463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B14519-681C-4473-B8C8-8B93E326FF5C}"/>
              </a:ext>
            </a:extLst>
          </p:cNvPr>
          <p:cNvSpPr txBox="1"/>
          <p:nvPr/>
        </p:nvSpPr>
        <p:spPr>
          <a:xfrm>
            <a:off x="1628863" y="5367279"/>
            <a:ext cx="2760398" cy="463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450"/>
              </a:spcAft>
            </a:pPr>
            <a:r>
              <a:rPr lang="en-US" altLang="ko-KR" sz="1100" b="1" dirty="0">
                <a:latin typeface="+mn-ea"/>
              </a:rPr>
              <a:t>2021. 3. 25</a:t>
            </a:r>
          </a:p>
          <a:p>
            <a:pPr algn="ctr">
              <a:spcAft>
                <a:spcPts val="450"/>
              </a:spcAft>
            </a:pPr>
            <a:r>
              <a:rPr lang="en-US" altLang="ko-KR" sz="1100" b="1" dirty="0">
                <a:latin typeface="+mn-ea"/>
              </a:rPr>
              <a:t>BRO (</a:t>
            </a:r>
            <a:r>
              <a:rPr lang="ko-KR" altLang="en-US" sz="1100" b="1" dirty="0" err="1">
                <a:latin typeface="+mn-ea"/>
              </a:rPr>
              <a:t>브라질넛트오일</a:t>
            </a:r>
            <a:r>
              <a:rPr lang="en-US" altLang="ko-KR" sz="1100" b="1" dirty="0">
                <a:latin typeface="+mn-ea"/>
              </a:rPr>
              <a:t>) </a:t>
            </a:r>
            <a:endParaRPr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222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03</a:t>
            </a:r>
          </a:p>
        </p:txBody>
      </p:sp>
      <p:sp>
        <p:nvSpPr>
          <p:cNvPr id="7" name="Content Placeholder 15"/>
          <p:cNvSpPr txBox="1">
            <a:spLocks/>
          </p:cNvSpPr>
          <p:nvPr/>
        </p:nvSpPr>
        <p:spPr>
          <a:xfrm>
            <a:off x="2170093" y="1934089"/>
            <a:ext cx="93192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비즈니스 분석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altLang="ko-KR" sz="5400" dirty="0">
                <a:solidFill>
                  <a:schemeClr val="tx1"/>
                </a:solidFill>
                <a:latin typeface="+mn-ea"/>
                <a:ea typeface="+mn-ea"/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350233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527763" y="288485"/>
            <a:ext cx="10905066" cy="63894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527763" y="288485"/>
            <a:ext cx="10905066" cy="638940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676411A-3F70-45C3-BE96-CB24A3835056}"/>
              </a:ext>
            </a:extLst>
          </p:cNvPr>
          <p:cNvSpPr/>
          <p:nvPr/>
        </p:nvSpPr>
        <p:spPr>
          <a:xfrm>
            <a:off x="5278778" y="3014902"/>
            <a:ext cx="1654457" cy="1811835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Orders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주문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고객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주문처리 단계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주문처리 단계별 시각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주문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결제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승인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발송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도착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배송예상일자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522A5D7-1FF1-43E6-99A7-E292B997FE2E}"/>
              </a:ext>
            </a:extLst>
          </p:cNvPr>
          <p:cNvSpPr/>
          <p:nvPr/>
        </p:nvSpPr>
        <p:spPr>
          <a:xfrm>
            <a:off x="5278779" y="415599"/>
            <a:ext cx="1403032" cy="1612555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Payments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주문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결제수단순서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결제수단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결제설치횟수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결제금액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D265CE-F680-4830-922D-EDC211A5BD1D}"/>
              </a:ext>
            </a:extLst>
          </p:cNvPr>
          <p:cNvSpPr/>
          <p:nvPr/>
        </p:nvSpPr>
        <p:spPr>
          <a:xfrm>
            <a:off x="7949034" y="2970290"/>
            <a:ext cx="1403033" cy="1901057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Items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주문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제품수량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제품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셀러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제품단가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배송비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CACCCC-F6A9-4032-BA9C-E483CF672161}"/>
              </a:ext>
            </a:extLst>
          </p:cNvPr>
          <p:cNvSpPr/>
          <p:nvPr/>
        </p:nvSpPr>
        <p:spPr>
          <a:xfrm>
            <a:off x="7949035" y="415599"/>
            <a:ext cx="1681102" cy="1901057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Products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상품 카테고리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상품이름길이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상품설명길이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상품사진 개수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규격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길이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높이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넓이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7BC5F8-3EBA-4433-8034-56952C52FFDA}"/>
              </a:ext>
            </a:extLst>
          </p:cNvPr>
          <p:cNvSpPr/>
          <p:nvPr/>
        </p:nvSpPr>
        <p:spPr>
          <a:xfrm>
            <a:off x="2109649" y="1607668"/>
            <a:ext cx="1510379" cy="1659561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Reviews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주문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리뷰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만족도점수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(1~5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점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코멘트제목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코멘트내용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8D082-A068-49CA-B82A-8C211B2F9660}"/>
              </a:ext>
            </a:extLst>
          </p:cNvPr>
          <p:cNvSpPr/>
          <p:nvPr/>
        </p:nvSpPr>
        <p:spPr>
          <a:xfrm>
            <a:off x="10821993" y="2294580"/>
            <a:ext cx="1193248" cy="1440645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Sellers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셀러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셀러 우편번호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셀러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City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셀러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Sate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A20681-2AB9-44BE-9960-B4767F14CA6E}"/>
              </a:ext>
            </a:extLst>
          </p:cNvPr>
          <p:cNvSpPr/>
          <p:nvPr/>
        </p:nvSpPr>
        <p:spPr>
          <a:xfrm>
            <a:off x="10783780" y="4826737"/>
            <a:ext cx="1269675" cy="1675663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 err="1">
                <a:solidFill>
                  <a:schemeClr val="tx1"/>
                </a:solidFill>
                <a:latin typeface="+mn-ea"/>
              </a:rPr>
              <a:t>Geolocation</a:t>
            </a:r>
            <a:endParaRPr lang="en-US" altLang="ko-KR" sz="1200" b="1" u="sng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우편번호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위도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경도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-City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-State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AF076F-648F-48DE-9C67-3CB468C01AD8}"/>
              </a:ext>
            </a:extLst>
          </p:cNvPr>
          <p:cNvSpPr/>
          <p:nvPr/>
        </p:nvSpPr>
        <p:spPr>
          <a:xfrm>
            <a:off x="3014030" y="4930979"/>
            <a:ext cx="1211996" cy="1336403"/>
          </a:xfrm>
          <a:prstGeom prst="rect">
            <a:avLst/>
          </a:prstGeom>
          <a:solidFill>
            <a:schemeClr val="accent4">
              <a:alpha val="43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n-ea"/>
              </a:rPr>
              <a:t>Customer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고객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고객 우편번호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고객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City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고객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State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21741" y="404478"/>
            <a:ext cx="1487908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latin typeface="+mn-ea"/>
              </a:rPr>
              <a:t>데이터셋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구성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30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>
            <a:extLst>
              <a:ext uri="{FF2B5EF4-FFF2-40B4-BE49-F238E27FC236}">
                <a16:creationId xmlns:a16="http://schemas.microsoft.com/office/drawing/2014/main" id="{5706FE7F-3561-4A4E-A142-32874369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787" y="1044819"/>
            <a:ext cx="7312278" cy="367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42C227D-96DB-4C0B-8029-8F1C2DCC4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883" y="4800840"/>
            <a:ext cx="7412908" cy="205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6C93620-B9AA-4B86-AA22-9C85AF56C431}"/>
              </a:ext>
            </a:extLst>
          </p:cNvPr>
          <p:cNvGrpSpPr/>
          <p:nvPr/>
        </p:nvGrpSpPr>
        <p:grpSpPr>
          <a:xfrm>
            <a:off x="-1" y="979056"/>
            <a:ext cx="3528291" cy="5869719"/>
            <a:chOff x="0" y="0"/>
            <a:chExt cx="3251200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47DB54-DF43-432F-A201-649F60B16DD8}"/>
                </a:ext>
              </a:extLst>
            </p:cNvPr>
            <p:cNvSpPr/>
            <p:nvPr/>
          </p:nvSpPr>
          <p:spPr>
            <a:xfrm>
              <a:off x="0" y="0"/>
              <a:ext cx="32512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887213EB-F0C9-4194-9135-CCF5B3028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26" y="3854543"/>
              <a:ext cx="2702208" cy="1436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4EEC8E-2215-4009-B5A0-F516251ABEE2}"/>
                </a:ext>
              </a:extLst>
            </p:cNvPr>
            <p:cNvSpPr txBox="1"/>
            <p:nvPr/>
          </p:nvSpPr>
          <p:spPr>
            <a:xfrm>
              <a:off x="451723" y="278200"/>
              <a:ext cx="2702208" cy="483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+mn-ea"/>
                </a:rPr>
                <a:t>Sales</a:t>
              </a:r>
              <a:endParaRPr lang="ko-KR" altLang="en-US" sz="1600" b="1" dirty="0">
                <a:latin typeface="+mn-ea"/>
              </a:endParaRP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DBD65EC-2A95-49A6-A0B9-3930DC8B7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01" y="763398"/>
              <a:ext cx="2225843" cy="257"/>
            </a:xfrm>
            <a:prstGeom prst="line">
              <a:avLst/>
            </a:prstGeom>
            <a:ln w="12700">
              <a:solidFill>
                <a:srgbClr val="2C46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29B669-4DA0-45E4-B626-C4C13A661CC1}"/>
                </a:ext>
              </a:extLst>
            </p:cNvPr>
            <p:cNvSpPr txBox="1"/>
            <p:nvPr/>
          </p:nvSpPr>
          <p:spPr>
            <a:xfrm>
              <a:off x="385491" y="833932"/>
              <a:ext cx="2814938" cy="3020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매출발생 </a:t>
              </a:r>
              <a:r>
                <a:rPr lang="ko-KR" altLang="en-US" sz="1200" b="1" i="0" dirty="0">
                  <a:solidFill>
                    <a:srgbClr val="282828"/>
                  </a:solidFill>
                  <a:effectLst/>
                  <a:latin typeface="+mn-ea"/>
                </a:rPr>
                <a:t>기간</a:t>
              </a:r>
              <a:endParaRPr lang="en-US" altLang="ko-KR" sz="1200" b="1" i="0" dirty="0">
                <a:solidFill>
                  <a:srgbClr val="282828"/>
                </a:solidFill>
                <a:effectLst/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282828"/>
                  </a:solidFill>
                  <a:latin typeface="+mn-ea"/>
                </a:rPr>
                <a:t>  - </a:t>
              </a:r>
              <a:r>
                <a:rPr lang="en-US" altLang="ko-KR" sz="1200" b="0" i="0" dirty="0">
                  <a:solidFill>
                    <a:srgbClr val="282828"/>
                  </a:solidFill>
                  <a:effectLst/>
                  <a:latin typeface="+mn-ea"/>
                </a:rPr>
                <a:t>2016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년 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9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월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~</a:t>
              </a:r>
              <a:r>
                <a:rPr lang="en-US" altLang="ko-KR" sz="1200" b="0" i="0" dirty="0">
                  <a:solidFill>
                    <a:srgbClr val="282828"/>
                  </a:solidFill>
                  <a:effectLst/>
                  <a:latin typeface="+mn-ea"/>
                </a:rPr>
                <a:t>2018</a:t>
              </a:r>
              <a:r>
                <a:rPr lang="ko-KR" altLang="en-US" sz="1200" b="0" i="0" dirty="0">
                  <a:solidFill>
                    <a:srgbClr val="282828"/>
                  </a:solidFill>
                  <a:effectLst/>
                  <a:latin typeface="+mn-ea"/>
                </a:rPr>
                <a:t>년 </a:t>
              </a:r>
              <a:r>
                <a:rPr lang="en-US" altLang="ko-KR" sz="1200" b="0" i="0" dirty="0">
                  <a:solidFill>
                    <a:srgbClr val="282828"/>
                  </a:solidFill>
                  <a:effectLst/>
                  <a:latin typeface="+mn-ea"/>
                </a:rPr>
                <a:t>12</a:t>
              </a:r>
              <a:r>
                <a:rPr lang="ko-KR" altLang="en-US" sz="1200" b="0" i="0" dirty="0">
                  <a:solidFill>
                    <a:srgbClr val="282828"/>
                  </a:solidFill>
                  <a:effectLst/>
                  <a:latin typeface="+mn-ea"/>
                </a:rPr>
                <a:t>월</a:t>
              </a:r>
              <a:endParaRPr lang="en-US" altLang="ko-KR" sz="1200" b="0" i="0" dirty="0">
                <a:solidFill>
                  <a:srgbClr val="282828"/>
                </a:solidFill>
                <a:effectLst/>
                <a:latin typeface="+mn-ea"/>
              </a:endParaRPr>
            </a:p>
            <a:p>
              <a:pPr marL="171450" indent="-171450" algn="just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b="1" dirty="0" err="1">
                  <a:solidFill>
                    <a:srgbClr val="282828"/>
                  </a:solidFill>
                  <a:latin typeface="+mn-ea"/>
                </a:rPr>
                <a:t>데이터셋</a:t>
              </a: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 특이사항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  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-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주문 데이터가 존재하는 전체 기간 중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  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 첫 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3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개월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마지막 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1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개월은 주문량이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  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 현저하게 낮아 데이터 수집에 이슈가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  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 있었을 것으로 판단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    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  <a:sym typeface="Wingdings" pitchFamily="2" charset="2"/>
                </a:rPr>
                <a:t> </a:t>
              </a:r>
              <a:r>
                <a:rPr lang="en-US" altLang="ko-KR" sz="1200" b="1" dirty="0">
                  <a:solidFill>
                    <a:srgbClr val="282828"/>
                  </a:solidFill>
                  <a:latin typeface="+mn-ea"/>
                </a:rPr>
                <a:t>2017</a:t>
              </a: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년 </a:t>
              </a:r>
              <a:r>
                <a:rPr lang="en-US" altLang="ko-KR" sz="1200" b="1" dirty="0">
                  <a:solidFill>
                    <a:srgbClr val="282828"/>
                  </a:solidFill>
                  <a:latin typeface="+mn-ea"/>
                </a:rPr>
                <a:t>1</a:t>
              </a: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월</a:t>
              </a:r>
              <a:r>
                <a:rPr lang="en-US" altLang="ko-KR" sz="1200" b="1" dirty="0">
                  <a:solidFill>
                    <a:srgbClr val="282828"/>
                  </a:solidFill>
                  <a:latin typeface="+mn-ea"/>
                </a:rPr>
                <a:t>~2018</a:t>
              </a: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년 </a:t>
              </a:r>
              <a:r>
                <a:rPr lang="en-US" altLang="ko-KR" sz="1200" b="1" dirty="0">
                  <a:solidFill>
                    <a:srgbClr val="282828"/>
                  </a:solidFill>
                  <a:latin typeface="+mn-ea"/>
                </a:rPr>
                <a:t>8</a:t>
              </a: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월로 </a:t>
              </a:r>
              <a:endParaRPr lang="en-US" altLang="ko-KR" sz="1200" b="1" dirty="0">
                <a:solidFill>
                  <a:srgbClr val="282828"/>
                </a:solidFill>
                <a:latin typeface="+mn-ea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282828"/>
                  </a:solidFill>
                  <a:latin typeface="+mn-ea"/>
                </a:rPr>
                <a:t>        </a:t>
              </a: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분석기간 조정</a:t>
              </a:r>
              <a:endParaRPr lang="en-US" altLang="ko-KR" sz="1200" b="0" i="0" dirty="0">
                <a:solidFill>
                  <a:srgbClr val="282828"/>
                </a:solidFill>
                <a:effectLst/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CACDA-6291-4CF8-8FAD-30359839D5AA}"/>
                </a:ext>
              </a:extLst>
            </p:cNvPr>
            <p:cNvSpPr txBox="1"/>
            <p:nvPr/>
          </p:nvSpPr>
          <p:spPr>
            <a:xfrm>
              <a:off x="329126" y="5307556"/>
              <a:ext cx="2814938" cy="1402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solidFill>
                    <a:srgbClr val="282828"/>
                  </a:solidFill>
                  <a:latin typeface="+mn-ea"/>
                </a:rPr>
                <a:t>매출 추이</a:t>
              </a:r>
              <a:endParaRPr lang="en-US" altLang="ko-KR" sz="1200" b="1" dirty="0">
                <a:solidFill>
                  <a:srgbClr val="282828"/>
                </a:solidFill>
                <a:latin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1200" b="0" i="0" dirty="0">
                  <a:solidFill>
                    <a:srgbClr val="282828"/>
                  </a:solidFill>
                  <a:effectLst/>
                  <a:latin typeface="+mn-ea"/>
                </a:rPr>
                <a:t>  - </a:t>
              </a:r>
              <a:r>
                <a:rPr lang="ko-KR" altLang="en-US" sz="1200" b="0" i="0" dirty="0">
                  <a:solidFill>
                    <a:srgbClr val="282828"/>
                  </a:solidFill>
                  <a:effectLst/>
                  <a:latin typeface="+mn-ea"/>
                </a:rPr>
                <a:t>월 매출액 및 주문건수 상승</a:t>
              </a:r>
              <a:r>
                <a:rPr lang="en-US" altLang="ko-KR" sz="1200" b="0" i="0" dirty="0">
                  <a:solidFill>
                    <a:srgbClr val="282828"/>
                  </a:solidFill>
                  <a:effectLst/>
                  <a:latin typeface="+mn-ea"/>
                </a:rPr>
                <a:t>, 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    </a:t>
              </a:r>
              <a:r>
                <a:rPr lang="ko-KR" altLang="en-US" sz="1200" b="0" i="0" dirty="0">
                  <a:solidFill>
                    <a:srgbClr val="282828"/>
                  </a:solidFill>
                  <a:effectLst/>
                  <a:latin typeface="+mn-ea"/>
                </a:rPr>
                <a:t>월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평균 주문단가 일정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282828"/>
                  </a:solidFill>
                  <a:latin typeface="+mn-ea"/>
                </a:rPr>
                <a:t>   </a:t>
              </a:r>
              <a:r>
                <a:rPr lang="en-US" altLang="ko-KR" sz="1200" dirty="0">
                  <a:solidFill>
                    <a:srgbClr val="282828"/>
                  </a:solidFill>
                  <a:latin typeface="+mn-ea"/>
                  <a:sym typeface="Wingdings" pitchFamily="2" charset="2"/>
                </a:rPr>
                <a:t> </a:t>
              </a:r>
              <a:r>
                <a:rPr lang="ko-KR" altLang="en-US" sz="1200" dirty="0">
                  <a:solidFill>
                    <a:srgbClr val="282828"/>
                  </a:solidFill>
                  <a:latin typeface="+mn-ea"/>
                </a:rPr>
                <a:t>거래량 증가를 통한 매출 상승</a:t>
              </a:r>
              <a:endParaRPr lang="en-US" altLang="ko-KR" sz="1200" dirty="0">
                <a:solidFill>
                  <a:srgbClr val="282828"/>
                </a:solidFill>
                <a:latin typeface="+mn-ea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8D3F4B-A9B9-4D3E-8608-45A56C18D261}"/>
              </a:ext>
            </a:extLst>
          </p:cNvPr>
          <p:cNvSpPr/>
          <p:nvPr/>
        </p:nvSpPr>
        <p:spPr>
          <a:xfrm>
            <a:off x="0" y="0"/>
            <a:ext cx="12192000" cy="9790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비즈니스 분석 목적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- 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다각도의 데이터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EDA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를 통해 비즈니스 현황을 파악하고 주요 사업 이슈를 찾고자 함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499" y="4410742"/>
            <a:ext cx="948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700" dirty="0">
                <a:latin typeface="+mn-ea"/>
              </a:rPr>
              <a:t>원본 </a:t>
            </a:r>
            <a:r>
              <a:rPr lang="ko-KR" altLang="en-US" sz="700" dirty="0" err="1">
                <a:latin typeface="+mn-ea"/>
              </a:rPr>
              <a:t>데이터셋</a:t>
            </a:r>
            <a:r>
              <a:rPr lang="ko-KR" altLang="en-US" sz="700" dirty="0">
                <a:latin typeface="+mn-ea"/>
              </a:rPr>
              <a:t> 매출 분포</a:t>
            </a:r>
          </a:p>
        </p:txBody>
      </p:sp>
      <p:sp>
        <p:nvSpPr>
          <p:cNvPr id="15" name="아래쪽 화살표 14"/>
          <p:cNvSpPr/>
          <p:nvPr/>
        </p:nvSpPr>
        <p:spPr>
          <a:xfrm>
            <a:off x="633500" y="5052060"/>
            <a:ext cx="166600" cy="190611"/>
          </a:xfrm>
          <a:prstGeom prst="downArrow">
            <a:avLst/>
          </a:prstGeom>
          <a:solidFill>
            <a:srgbClr val="1F3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3026180" y="5052059"/>
            <a:ext cx="166600" cy="190611"/>
          </a:xfrm>
          <a:prstGeom prst="downArrow">
            <a:avLst/>
          </a:prstGeom>
          <a:solidFill>
            <a:srgbClr val="1F3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51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8F550B-79E1-4573-93ED-FEDD43D612A1}"/>
              </a:ext>
            </a:extLst>
          </p:cNvPr>
          <p:cNvSpPr/>
          <p:nvPr/>
        </p:nvSpPr>
        <p:spPr>
          <a:xfrm>
            <a:off x="6152519" y="218275"/>
            <a:ext cx="5594845" cy="6544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383310" y="259407"/>
            <a:ext cx="5424519" cy="6509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5" y="301586"/>
            <a:ext cx="3319439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Sales Analysis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플랫폼 기준</a:t>
            </a:r>
            <a:r>
              <a:rPr lang="en-US" altLang="ko-KR" sz="1400" b="1" dirty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712855"/>
            <a:ext cx="2611768" cy="1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37B7A2D1-ED35-422E-8CFB-15C97BE9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53" y="2806330"/>
            <a:ext cx="4015231" cy="18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1CEB2551-7DE7-4585-9873-FB1D407B3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3" y="4792813"/>
            <a:ext cx="4139750" cy="187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0E8BB05-F409-454E-A67C-F788A4FF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78" y="277332"/>
            <a:ext cx="5487886" cy="65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83801" y="712598"/>
            <a:ext cx="4982279" cy="185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+mn-ea"/>
              </a:rPr>
              <a:t>주문 </a:t>
            </a:r>
            <a:r>
              <a:rPr lang="ko-KR" altLang="en-US" sz="1200" b="1" dirty="0" err="1">
                <a:solidFill>
                  <a:srgbClr val="282828"/>
                </a:solidFill>
                <a:latin typeface="+mn-ea"/>
              </a:rPr>
              <a:t>트렌드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주말보다는 평일에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주문이 많이 발생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오전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시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~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밤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10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시 사이 큰 편차 없이 일정한 주문량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endParaRPr lang="en-US" altLang="ko-KR" sz="600" dirty="0">
              <a:solidFill>
                <a:srgbClr val="282828"/>
              </a:solidFill>
              <a:latin typeface="+mn-ea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+mn-ea"/>
              </a:rPr>
              <a:t>제품 카테고리</a:t>
            </a:r>
            <a:endParaRPr lang="en-US" altLang="ko-KR" sz="1200" i="0" dirty="0">
              <a:solidFill>
                <a:srgbClr val="282828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중복된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카테고리명이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많아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카테고리명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재지정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(76</a:t>
            </a:r>
            <a:r>
              <a:rPr lang="en-US" altLang="ko-KR" sz="1200" dirty="0">
                <a:solidFill>
                  <a:srgbClr val="282828"/>
                </a:solidFill>
                <a:latin typeface="+mn-ea"/>
                <a:sym typeface="Wingdings" pitchFamily="2" charset="2"/>
              </a:rPr>
              <a:t>21</a:t>
            </a:r>
            <a:r>
              <a:rPr lang="ko-KR" altLang="en-US" sz="1200" dirty="0">
                <a:solidFill>
                  <a:srgbClr val="282828"/>
                </a:solidFill>
                <a:latin typeface="+mn-ea"/>
                <a:sym typeface="Wingdings" pitchFamily="2" charset="2"/>
              </a:rPr>
              <a:t>개로 조정</a:t>
            </a:r>
            <a:r>
              <a:rPr lang="en-US" altLang="ko-KR" sz="1200" dirty="0">
                <a:solidFill>
                  <a:srgbClr val="282828"/>
                </a:solidFill>
                <a:latin typeface="+mn-ea"/>
                <a:sym typeface="Wingdings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282828"/>
                </a:solidFill>
                <a:effectLst/>
                <a:latin typeface="+mn-ea"/>
                <a:sym typeface="Wingdings" pitchFamily="2" charset="2"/>
              </a:rPr>
              <a:t>  -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문구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&gt;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뷰티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&gt;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리빙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&gt;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가전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&gt;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가구 순 많은 주문 발생</a:t>
            </a:r>
            <a:endParaRPr lang="en-US" altLang="ko-KR" sz="1200" i="0" dirty="0">
              <a:solidFill>
                <a:srgbClr val="282828"/>
              </a:solidFill>
              <a:effectLst/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3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79173D-8B1E-43FA-A143-B11154E42CB1}"/>
              </a:ext>
            </a:extLst>
          </p:cNvPr>
          <p:cNvSpPr/>
          <p:nvPr/>
        </p:nvSpPr>
        <p:spPr>
          <a:xfrm>
            <a:off x="5552067" y="153322"/>
            <a:ext cx="6427497" cy="6567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378690" y="122828"/>
            <a:ext cx="4984481" cy="6597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EEC8E-2215-4009-B5A0-F516251ABEE2}"/>
              </a:ext>
            </a:extLst>
          </p:cNvPr>
          <p:cNvSpPr txBox="1"/>
          <p:nvPr/>
        </p:nvSpPr>
        <p:spPr>
          <a:xfrm>
            <a:off x="441856" y="214776"/>
            <a:ext cx="270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Operations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BD65EC-2A95-49A6-A0B9-3930DC8B7C58}"/>
              </a:ext>
            </a:extLst>
          </p:cNvPr>
          <p:cNvCxnSpPr>
            <a:cxnSpLocks/>
          </p:cNvCxnSpPr>
          <p:nvPr/>
        </p:nvCxnSpPr>
        <p:spPr>
          <a:xfrm flipV="1">
            <a:off x="483801" y="615879"/>
            <a:ext cx="1309159" cy="1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3E7E4765-94FF-4AB2-B3F7-E0FCEC8F5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"/>
          <a:stretch/>
        </p:blipFill>
        <p:spPr bwMode="auto">
          <a:xfrm>
            <a:off x="1653474" y="1753798"/>
            <a:ext cx="2434912" cy="218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E396009-8499-4E33-B7A7-BDB5D1FB9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6"/>
          <a:stretch/>
        </p:blipFill>
        <p:spPr bwMode="auto">
          <a:xfrm>
            <a:off x="6885264" y="1222167"/>
            <a:ext cx="4021901" cy="166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5812230" y="302332"/>
            <a:ext cx="5946954" cy="87716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u="sng" dirty="0">
                <a:solidFill>
                  <a:srgbClr val="282828"/>
                </a:solidFill>
                <a:latin typeface="+mn-ea"/>
              </a:rPr>
              <a:t>주문 처리상태</a:t>
            </a:r>
            <a:endParaRPr lang="en-US" altLang="ko-KR" sz="1200" b="1" u="sng" dirty="0">
              <a:solidFill>
                <a:srgbClr val="28282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  - delivered, shipped, invoiced, canceled, processing, approved, unavailable, created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로 분류</a:t>
            </a:r>
            <a:endParaRPr lang="en-US" altLang="ko-KR" sz="1000" dirty="0">
              <a:solidFill>
                <a:srgbClr val="28282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- 97.1%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가 주문완료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(delivered)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 상태</a:t>
            </a:r>
            <a:endParaRPr lang="en-US" altLang="ko-KR" sz="1000" dirty="0">
              <a:solidFill>
                <a:srgbClr val="282828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F2D0E8-0850-455C-8E1A-649FB77BC0F9}"/>
              </a:ext>
            </a:extLst>
          </p:cNvPr>
          <p:cNvSpPr/>
          <p:nvPr/>
        </p:nvSpPr>
        <p:spPr>
          <a:xfrm>
            <a:off x="8377371" y="5754764"/>
            <a:ext cx="1117600" cy="6187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SemiBold" panose="020B0700000101010101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25371" y="3717747"/>
            <a:ext cx="5756288" cy="2908440"/>
            <a:chOff x="5925371" y="3533287"/>
            <a:chExt cx="5756288" cy="3092900"/>
          </a:xfrm>
        </p:grpSpPr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590EA695-8FC4-445E-A7C5-E096D236D8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3"/>
            <a:stretch/>
          </p:blipFill>
          <p:spPr bwMode="auto">
            <a:xfrm>
              <a:off x="5925371" y="3533287"/>
              <a:ext cx="5756288" cy="309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49E1067-4DE4-4C90-9314-3F6AFF5A63C6}"/>
                </a:ext>
              </a:extLst>
            </p:cNvPr>
            <p:cNvGrpSpPr/>
            <p:nvPr/>
          </p:nvGrpSpPr>
          <p:grpSpPr>
            <a:xfrm>
              <a:off x="10282673" y="3592888"/>
              <a:ext cx="1302329" cy="719035"/>
              <a:chOff x="7422076" y="1164982"/>
              <a:chExt cx="1161765" cy="58601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64F95D-014E-42C9-9BD6-61FA44173A1C}"/>
                  </a:ext>
                </a:extLst>
              </p:cNvPr>
              <p:cNvSpPr txBox="1"/>
              <p:nvPr/>
            </p:nvSpPr>
            <p:spPr>
              <a:xfrm>
                <a:off x="7422076" y="1164982"/>
                <a:ext cx="1161765" cy="586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lIns="252000" tIns="36000" rIns="0" bIns="36000" rtlCol="0">
                <a:spAutoFit/>
              </a:bodyPr>
              <a:lstStyle/>
              <a:p>
                <a:r>
                  <a:rPr lang="ko-KR" altLang="en-US" sz="700" b="1" dirty="0">
                    <a:ea typeface="LG Smart UI SemiBold" panose="020B0700000101010101"/>
                  </a:rPr>
                  <a:t>주문</a:t>
                </a:r>
                <a:r>
                  <a:rPr lang="en-US" altLang="ko-KR" sz="700" b="1" dirty="0">
                    <a:ea typeface="LG Smart UI SemiBold" panose="020B0700000101010101"/>
                  </a:rPr>
                  <a:t>~</a:t>
                </a:r>
                <a:r>
                  <a:rPr lang="ko-KR" altLang="en-US" sz="700" b="1" dirty="0">
                    <a:ea typeface="LG Smart UI SemiBold" panose="020B0700000101010101"/>
                  </a:rPr>
                  <a:t>승인</a:t>
                </a:r>
                <a:endParaRPr lang="en-US" altLang="ko-KR" sz="700" b="1" dirty="0">
                  <a:ea typeface="LG Smart UI SemiBold" panose="020B0700000101010101"/>
                </a:endParaRPr>
              </a:p>
              <a:p>
                <a:r>
                  <a:rPr lang="ko-KR" altLang="en-US" sz="700" b="1" dirty="0">
                    <a:ea typeface="LG Smart UI SemiBold" panose="020B0700000101010101"/>
                  </a:rPr>
                  <a:t>주문</a:t>
                </a:r>
                <a:r>
                  <a:rPr lang="en-US" altLang="ko-KR" sz="700" b="1" dirty="0">
                    <a:ea typeface="LG Smart UI SemiBold" panose="020B0700000101010101"/>
                  </a:rPr>
                  <a:t>~</a:t>
                </a:r>
                <a:r>
                  <a:rPr lang="ko-KR" altLang="en-US" sz="700" b="1" dirty="0">
                    <a:ea typeface="LG Smart UI SemiBold" panose="020B0700000101010101"/>
                  </a:rPr>
                  <a:t>배송접수</a:t>
                </a:r>
                <a:endParaRPr lang="en-US" altLang="ko-KR" sz="700" b="1" dirty="0">
                  <a:ea typeface="LG Smart UI SemiBold" panose="020B0700000101010101"/>
                </a:endParaRPr>
              </a:p>
              <a:p>
                <a:r>
                  <a:rPr lang="ko-KR" altLang="en-US" sz="700" b="1" dirty="0">
                    <a:ea typeface="LG Smart UI SemiBold" panose="020B0700000101010101"/>
                  </a:rPr>
                  <a:t>배송접수</a:t>
                </a:r>
                <a:r>
                  <a:rPr lang="en-US" altLang="ko-KR" sz="700" b="1" dirty="0">
                    <a:ea typeface="LG Smart UI SemiBold" panose="020B0700000101010101"/>
                  </a:rPr>
                  <a:t>~</a:t>
                </a:r>
                <a:r>
                  <a:rPr lang="ko-KR" altLang="en-US" sz="700" b="1" dirty="0">
                    <a:ea typeface="LG Smart UI SemiBold" panose="020B0700000101010101"/>
                  </a:rPr>
                  <a:t>배송완료</a:t>
                </a:r>
                <a:endParaRPr lang="en-US" altLang="ko-KR" sz="700" b="1" dirty="0">
                  <a:ea typeface="LG Smart UI SemiBold" panose="020B0700000101010101"/>
                </a:endParaRPr>
              </a:p>
              <a:p>
                <a:r>
                  <a:rPr lang="ko-KR" altLang="en-US" sz="700" b="1" dirty="0">
                    <a:ea typeface="LG Smart UI SemiBold" panose="020B0700000101010101"/>
                  </a:rPr>
                  <a:t>주문</a:t>
                </a:r>
                <a:r>
                  <a:rPr lang="en-US" altLang="ko-KR" sz="700" b="1" dirty="0">
                    <a:ea typeface="LG Smart UI SemiBold" panose="020B0700000101010101"/>
                  </a:rPr>
                  <a:t>~</a:t>
                </a:r>
                <a:r>
                  <a:rPr lang="ko-KR" altLang="en-US" sz="700" b="1" dirty="0">
                    <a:ea typeface="LG Smart UI SemiBold" panose="020B0700000101010101"/>
                  </a:rPr>
                  <a:t>배송완료</a:t>
                </a:r>
                <a:endParaRPr lang="en-US" altLang="ko-KR" sz="700" b="1" dirty="0">
                  <a:ea typeface="LG Smart UI SemiBold" panose="020B0700000101010101"/>
                </a:endParaRPr>
              </a:p>
              <a:p>
                <a:r>
                  <a:rPr lang="ko-KR" altLang="en-US" sz="700" b="1" dirty="0">
                    <a:ea typeface="LG Smart UI SemiBold" panose="020B0700000101010101"/>
                  </a:rPr>
                  <a:t>예상배송기간</a:t>
                </a:r>
                <a:endParaRPr lang="en-US" altLang="ko-KR" sz="700" b="1" dirty="0">
                  <a:ea typeface="LG Smart UI SemiBold" panose="020B0700000101010101"/>
                </a:endParaRPr>
              </a:p>
              <a:p>
                <a:r>
                  <a:rPr lang="ko-KR" altLang="en-US" sz="700" b="1" dirty="0">
                    <a:ea typeface="LG Smart UI SemiBold" panose="020B0700000101010101"/>
                  </a:rPr>
                  <a:t>배송지연</a:t>
                </a:r>
                <a:r>
                  <a:rPr lang="en-US" altLang="ko-KR" sz="700" b="1" dirty="0">
                    <a:ea typeface="LG Smart UI SemiBold" panose="020B0700000101010101"/>
                  </a:rPr>
                  <a:t>(</a:t>
                </a:r>
                <a:r>
                  <a:rPr lang="ko-KR" altLang="en-US" sz="700" b="1" dirty="0">
                    <a:ea typeface="LG Smart UI SemiBold" panose="020B0700000101010101"/>
                  </a:rPr>
                  <a:t>완료일</a:t>
                </a:r>
                <a:r>
                  <a:rPr lang="en-US" altLang="ko-KR" sz="700" b="1" dirty="0">
                    <a:ea typeface="LG Smart UI SemiBold" panose="020B0700000101010101"/>
                  </a:rPr>
                  <a:t>-</a:t>
                </a:r>
                <a:r>
                  <a:rPr lang="ko-KR" altLang="en-US" sz="700" b="1" dirty="0">
                    <a:ea typeface="LG Smart UI SemiBold" panose="020B0700000101010101"/>
                  </a:rPr>
                  <a:t>예상일</a:t>
                </a:r>
                <a:r>
                  <a:rPr lang="en-US" altLang="ko-KR" sz="700" b="1" dirty="0">
                    <a:ea typeface="LG Smart UI SemiBold" panose="020B0700000101010101"/>
                  </a:rPr>
                  <a:t>)</a:t>
                </a:r>
                <a:endParaRPr lang="ko-KR" altLang="en-US" sz="700" b="1" dirty="0">
                  <a:ea typeface="LG Smart UI SemiBold" panose="020B0700000101010101"/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C42D25A-419D-46C8-80E6-95B3DB282F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052" t="5971" r="81142" b="8669"/>
              <a:stretch/>
            </p:blipFill>
            <p:spPr>
              <a:xfrm>
                <a:off x="7446799" y="1197446"/>
                <a:ext cx="203786" cy="504311"/>
              </a:xfrm>
              <a:prstGeom prst="rect">
                <a:avLst/>
              </a:prstGeom>
            </p:spPr>
          </p:pic>
        </p:grp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1EFC878F-5C4B-42AC-8764-BEB4F1A65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/>
          <a:stretch/>
        </p:blipFill>
        <p:spPr bwMode="auto">
          <a:xfrm>
            <a:off x="1063927" y="4916462"/>
            <a:ext cx="3495182" cy="17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29B669-4DA0-45E4-B626-C4C13A661CC1}"/>
              </a:ext>
            </a:extLst>
          </p:cNvPr>
          <p:cNvSpPr txBox="1"/>
          <p:nvPr/>
        </p:nvSpPr>
        <p:spPr>
          <a:xfrm>
            <a:off x="483801" y="830728"/>
            <a:ext cx="4982279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+mn-ea"/>
              </a:rPr>
              <a:t>결제수단</a:t>
            </a:r>
            <a:endParaRPr lang="en-US" altLang="ko-KR" sz="1200" b="1" dirty="0">
              <a:solidFill>
                <a:srgbClr val="28282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신용카드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74% &gt;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볼레토</a:t>
            </a:r>
            <a:r>
              <a:rPr lang="en-US" altLang="ko-KR" sz="1200" dirty="0">
                <a:solidFill>
                  <a:srgbClr val="282828"/>
                </a:solidFill>
                <a:latin typeface="+mn-ea"/>
                <a:cs typeface="Calibri" panose="020F0502020204030204" pitchFamily="34" charset="0"/>
              </a:rPr>
              <a:t>*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19% &gt;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바우처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5.6% &gt;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직불카드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1.5%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  (*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볼레토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브라질 은행 결제수단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E2818-5D6E-4225-8907-59B9F639060E}"/>
              </a:ext>
            </a:extLst>
          </p:cNvPr>
          <p:cNvSpPr txBox="1"/>
          <p:nvPr/>
        </p:nvSpPr>
        <p:spPr>
          <a:xfrm>
            <a:off x="5870762" y="3069739"/>
            <a:ext cx="5676532" cy="600164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u="sng" dirty="0">
                <a:solidFill>
                  <a:srgbClr val="282828"/>
                </a:solidFill>
                <a:latin typeface="+mn-ea"/>
              </a:rPr>
              <a:t>배송 단계별 평균</a:t>
            </a:r>
            <a:r>
              <a:rPr lang="en-US" altLang="ko-KR" sz="1200" b="1" u="sng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200" b="1" u="sng" dirty="0">
                <a:solidFill>
                  <a:srgbClr val="282828"/>
                </a:solidFill>
                <a:latin typeface="+mn-ea"/>
              </a:rPr>
              <a:t>소요일수</a:t>
            </a:r>
            <a:endParaRPr lang="en-US" altLang="ko-KR" sz="1200" b="1" u="sng" dirty="0">
              <a:solidFill>
                <a:srgbClr val="28282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주문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~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배송접수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3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일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/ 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주문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~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배송완료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12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일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/ 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예상 배송 소요기간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: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rgbClr val="282828"/>
                </a:solidFill>
                <a:latin typeface="+mn-ea"/>
              </a:rPr>
              <a:t>23</a:t>
            </a:r>
            <a:r>
              <a:rPr lang="ko-KR" altLang="en-US" sz="1000" dirty="0">
                <a:solidFill>
                  <a:srgbClr val="282828"/>
                </a:solidFill>
                <a:latin typeface="+mn-ea"/>
              </a:rPr>
              <a:t>일</a:t>
            </a:r>
            <a:endParaRPr lang="en-US" altLang="ko-KR" sz="1000" dirty="0">
              <a:solidFill>
                <a:srgbClr val="282828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83801" y="3942112"/>
            <a:ext cx="440315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+mn-ea"/>
              </a:rPr>
              <a:t>고객 만족도 분포</a:t>
            </a:r>
            <a:endParaRPr lang="en-US" altLang="ko-KR" sz="1200" b="1" dirty="0">
              <a:solidFill>
                <a:srgbClr val="282828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매우 만족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(5)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57.5% /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만족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(4)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19.3% /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보통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(3)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8.2%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불만족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(2) 3.2% /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매우 불만족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(1)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11.6%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377371" y="5818418"/>
            <a:ext cx="1117600" cy="55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-1" y="0"/>
            <a:ext cx="36113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F659B8-2436-48C5-BD60-AAFF6D0E8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/>
          <a:stretch/>
        </p:blipFill>
        <p:spPr bwMode="auto">
          <a:xfrm>
            <a:off x="6447099" y="732527"/>
            <a:ext cx="5206739" cy="25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E66D6C3-BBD2-4ADF-92D1-703167B4D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/>
          <a:stretch/>
        </p:blipFill>
        <p:spPr bwMode="auto">
          <a:xfrm>
            <a:off x="6447099" y="4236334"/>
            <a:ext cx="5471399" cy="22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6906DC-659C-4BF6-B01D-65EF7C81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680156"/>
              </p:ext>
            </p:extLst>
          </p:nvPr>
        </p:nvGraphicFramePr>
        <p:xfrm>
          <a:off x="3977456" y="652243"/>
          <a:ext cx="1961512" cy="2437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808367031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696676982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Customer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416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94,989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633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1.03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0199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std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0.21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863157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38520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25636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12722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75%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420838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5300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92EE5C5-B5A3-4BA9-B359-7D603690D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806130"/>
              </p:ext>
            </p:extLst>
          </p:nvPr>
        </p:nvGraphicFramePr>
        <p:xfrm>
          <a:off x="4015163" y="3945775"/>
          <a:ext cx="1961512" cy="2437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756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Seller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3,029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mean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36.89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std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119.99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+mn-ea"/>
                          <a:ea typeface="+mn-ea"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75%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+mn-ea"/>
                          <a:ea typeface="+mn-ea"/>
                        </a:rPr>
                        <a:t>max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2025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634DE6-CAA0-4293-897F-CAAE77E5D606}"/>
              </a:ext>
            </a:extLst>
          </p:cNvPr>
          <p:cNvSpPr txBox="1"/>
          <p:nvPr/>
        </p:nvSpPr>
        <p:spPr>
          <a:xfrm>
            <a:off x="441856" y="318503"/>
            <a:ext cx="270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Customers &amp; Sellers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196AC4-25CD-40F4-BF0A-16B19C52960E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EA174F8-ED6A-49B7-B1D7-30978213EE2B}"/>
              </a:ext>
            </a:extLst>
          </p:cNvPr>
          <p:cNvSpPr txBox="1"/>
          <p:nvPr/>
        </p:nvSpPr>
        <p:spPr>
          <a:xfrm>
            <a:off x="288505" y="993817"/>
            <a:ext cx="31605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82828"/>
                </a:solidFill>
                <a:latin typeface="+mn-ea"/>
              </a:rPr>
              <a:t>Customer</a:t>
            </a: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- 94,989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명 중 약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97%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는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구매 내역이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회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Customer retention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관련해서는 분석이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어려울 것으로 판단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solidFill>
                  <a:srgbClr val="282828"/>
                </a:solidFill>
                <a:latin typeface="+mn-ea"/>
              </a:rPr>
              <a:t>Seller</a:t>
            </a: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- 3,029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명 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+mn-ea"/>
              </a:rPr>
              <a:t>중 약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18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+mn-ea"/>
              </a:rPr>
              <a:t>%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+mn-ea"/>
              </a:rPr>
              <a:t>는 판매 횟수가 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+mn-ea"/>
              </a:rPr>
              <a:t>1</a:t>
            </a:r>
            <a:r>
              <a:rPr lang="ko-KR" altLang="en-US" sz="1200" b="0" i="0" dirty="0">
                <a:solidFill>
                  <a:srgbClr val="282828"/>
                </a:solidFill>
                <a:effectLst/>
                <a:latin typeface="+mn-ea"/>
              </a:rPr>
              <a:t>회</a:t>
            </a:r>
            <a:r>
              <a:rPr lang="en-US" altLang="ko-KR" sz="1200" b="0" i="0" dirty="0">
                <a:solidFill>
                  <a:srgbClr val="282828"/>
                </a:solidFill>
                <a:effectLst/>
                <a:latin typeface="+mn-ea"/>
              </a:rPr>
              <a:t> </a:t>
            </a: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판매 건수 분포는 평균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37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중간값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</a:t>
            </a: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  8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건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최대값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2025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건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중앙값과 최대값의 편차가 크므로     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판매실적이 우수한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셀러들이 존재하는 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것으로 보임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607396" y="439113"/>
            <a:ext cx="1428596" cy="293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000" b="1" dirty="0">
                <a:solidFill>
                  <a:srgbClr val="282828"/>
                </a:solidFill>
                <a:latin typeface="+mn-ea"/>
              </a:rPr>
              <a:t>고객별 구매건수 분포</a:t>
            </a:r>
            <a:endParaRPr lang="en-US" altLang="ko-KR" sz="1000" b="1" dirty="0">
              <a:solidFill>
                <a:srgbClr val="282828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67002" y="3913169"/>
            <a:ext cx="14285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000" b="1" dirty="0" err="1">
                <a:solidFill>
                  <a:srgbClr val="282828"/>
                </a:solidFill>
                <a:latin typeface="+mn-ea"/>
              </a:rPr>
              <a:t>셀러별</a:t>
            </a:r>
            <a:r>
              <a:rPr lang="ko-KR" altLang="en-US" sz="1000" b="1" dirty="0">
                <a:solidFill>
                  <a:srgbClr val="282828"/>
                </a:solidFill>
                <a:latin typeface="+mn-ea"/>
              </a:rPr>
              <a:t> 판매건수 분포</a:t>
            </a:r>
            <a:endParaRPr lang="en-US" altLang="ko-KR" sz="1000" b="1" dirty="0">
              <a:solidFill>
                <a:srgbClr val="2828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59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-1" y="0"/>
            <a:ext cx="409123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71B5787-338A-4C43-9C31-295718D08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/>
          <a:stretch/>
        </p:blipFill>
        <p:spPr bwMode="auto">
          <a:xfrm>
            <a:off x="5646655" y="653685"/>
            <a:ext cx="5214969" cy="27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F1AE4C4-C3E8-4474-B540-FF57C6DB9587}"/>
              </a:ext>
            </a:extLst>
          </p:cNvPr>
          <p:cNvGrpSpPr/>
          <p:nvPr/>
        </p:nvGrpSpPr>
        <p:grpSpPr>
          <a:xfrm>
            <a:off x="5882326" y="3839404"/>
            <a:ext cx="5032083" cy="2853627"/>
            <a:chOff x="6113380" y="2438895"/>
            <a:chExt cx="5654844" cy="3301053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2DD05339-62E3-43BC-B0F9-10941B0B31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5"/>
            <a:stretch/>
          </p:blipFill>
          <p:spPr bwMode="auto">
            <a:xfrm>
              <a:off x="6113380" y="2438895"/>
              <a:ext cx="5654844" cy="3301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B20645D-958E-4E43-820E-B58824FB0FDE}"/>
                </a:ext>
              </a:extLst>
            </p:cNvPr>
            <p:cNvCxnSpPr>
              <a:cxnSpLocks/>
            </p:cNvCxnSpPr>
            <p:nvPr/>
          </p:nvCxnSpPr>
          <p:spPr>
            <a:xfrm>
              <a:off x="6494182" y="3072063"/>
              <a:ext cx="11739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3B0041B-E85A-4689-8761-5CFB09F89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8126" y="3064042"/>
              <a:ext cx="0" cy="23261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D7B1F54-5A63-4A53-AD07-706B58E62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6866" y="3420979"/>
              <a:ext cx="0" cy="19691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D617B25-69C7-43D9-AF46-2C9C24ADC97F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0" y="3449051"/>
              <a:ext cx="716746" cy="4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BD6A19F-D1B9-48DE-BDE8-87542F17E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70121" y="3858123"/>
              <a:ext cx="4520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8845AF29-15D3-45EF-A44C-09023AF22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4258" y="3858123"/>
              <a:ext cx="0" cy="1556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A5E7CCD0-6AEF-4CAC-B95B-D3A3832A5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19095"/>
              </p:ext>
            </p:extLst>
          </p:nvPr>
        </p:nvGraphicFramePr>
        <p:xfrm>
          <a:off x="1076791" y="2297531"/>
          <a:ext cx="2109218" cy="24374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4609">
                  <a:extLst>
                    <a:ext uri="{9D8B030D-6E8A-4147-A177-3AD203B41FA5}">
                      <a16:colId xmlns:a16="http://schemas.microsoft.com/office/drawing/2014/main" val="2142266356"/>
                    </a:ext>
                  </a:extLst>
                </a:gridCol>
                <a:gridCol w="1054609">
                  <a:extLst>
                    <a:ext uri="{9D8B030D-6E8A-4147-A177-3AD203B41FA5}">
                      <a16:colId xmlns:a16="http://schemas.microsoft.com/office/drawing/2014/main" val="2912587613"/>
                    </a:ext>
                  </a:extLst>
                </a:gridCol>
              </a:tblGrid>
              <a:tr h="2708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Seller_Sales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44546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154805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count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3,029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7494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mean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5,178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259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std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16,000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4628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min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62792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25%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281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670109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1,015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64011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+mn-ea"/>
                          <a:ea typeface="+mn-ea"/>
                        </a:rPr>
                        <a:t>75%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4,060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952763"/>
                  </a:ext>
                </a:extLst>
              </a:tr>
              <a:tr h="270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+mn-ea"/>
                          <a:ea typeface="+mn-ea"/>
                        </a:rPr>
                        <a:t>max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249,393</a:t>
                      </a:r>
                    </a:p>
                  </a:txBody>
                  <a:tcPr marL="9525" marR="72000" marT="9525" marB="0"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71485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FC32CE1-1188-42D0-9A21-5E2197975570}"/>
              </a:ext>
            </a:extLst>
          </p:cNvPr>
          <p:cNvCxnSpPr>
            <a:cxnSpLocks/>
          </p:cNvCxnSpPr>
          <p:nvPr/>
        </p:nvCxnSpPr>
        <p:spPr>
          <a:xfrm flipV="1">
            <a:off x="483801" y="763655"/>
            <a:ext cx="2608191" cy="1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7395B26-0C40-4801-A201-4DB580F9C86E}"/>
              </a:ext>
            </a:extLst>
          </p:cNvPr>
          <p:cNvSpPr txBox="1"/>
          <p:nvPr/>
        </p:nvSpPr>
        <p:spPr>
          <a:xfrm>
            <a:off x="483801" y="330520"/>
            <a:ext cx="2702208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Sales Analysis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셀러 기준</a:t>
            </a:r>
            <a:r>
              <a:rPr lang="en-US" altLang="ko-KR" sz="1400" b="1" dirty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78126-30F1-4BB2-8AF8-E3DA8728E4EC}"/>
              </a:ext>
            </a:extLst>
          </p:cNvPr>
          <p:cNvSpPr txBox="1"/>
          <p:nvPr/>
        </p:nvSpPr>
        <p:spPr>
          <a:xfrm>
            <a:off x="483801" y="892745"/>
            <a:ext cx="3521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282828"/>
                </a:solidFill>
                <a:latin typeface="+mn-ea"/>
              </a:rPr>
              <a:t>상위 셀러 매출 비중</a:t>
            </a:r>
            <a:endParaRPr lang="en-US" altLang="ko-KR" sz="1200" b="1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4%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가 전체 매출의 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50%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10%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70%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상위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20%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Seller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가 전체 매출의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80%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차지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17785" y="330520"/>
            <a:ext cx="14285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000" b="1" dirty="0" err="1">
                <a:solidFill>
                  <a:srgbClr val="282828"/>
                </a:solidFill>
                <a:latin typeface="+mn-ea"/>
              </a:rPr>
              <a:t>셀러별</a:t>
            </a:r>
            <a:r>
              <a:rPr lang="ko-KR" altLang="en-US" sz="1000" b="1" dirty="0">
                <a:solidFill>
                  <a:srgbClr val="282828"/>
                </a:solidFill>
                <a:latin typeface="+mn-ea"/>
              </a:rPr>
              <a:t> 매출총액 분포</a:t>
            </a:r>
            <a:endParaRPr lang="en-US" altLang="ko-KR" sz="1000" b="1" dirty="0">
              <a:solidFill>
                <a:srgbClr val="282828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02626" y="3516239"/>
            <a:ext cx="14863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000" b="1" dirty="0">
                <a:solidFill>
                  <a:srgbClr val="282828"/>
                </a:solidFill>
                <a:latin typeface="+mn-ea"/>
              </a:rPr>
              <a:t>셀러 매출 </a:t>
            </a:r>
            <a:r>
              <a:rPr lang="en-US" altLang="ko-KR" sz="1000" b="1" dirty="0">
                <a:solidFill>
                  <a:srgbClr val="282828"/>
                </a:solidFill>
                <a:latin typeface="+mn-ea"/>
              </a:rPr>
              <a:t>Pareto </a:t>
            </a:r>
            <a:r>
              <a:rPr lang="ko-KR" altLang="en-US" sz="1000" b="1" dirty="0">
                <a:solidFill>
                  <a:srgbClr val="282828"/>
                </a:solidFill>
                <a:latin typeface="+mn-ea"/>
              </a:rPr>
              <a:t>차트</a:t>
            </a:r>
            <a:endParaRPr lang="en-US" altLang="ko-KR" sz="1000" b="1" dirty="0">
              <a:solidFill>
                <a:srgbClr val="28282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71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1018202" y="5142238"/>
            <a:ext cx="10324991" cy="1504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30480D-C4AB-4E5C-B39F-0A9C9DC2E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9"/>
          <a:stretch/>
        </p:blipFill>
        <p:spPr bwMode="auto">
          <a:xfrm>
            <a:off x="782061" y="1460567"/>
            <a:ext cx="4699904" cy="348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3174952A-8815-4E50-8922-72E9107D7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5"/>
          <a:stretch/>
        </p:blipFill>
        <p:spPr bwMode="auto">
          <a:xfrm>
            <a:off x="6400800" y="1437988"/>
            <a:ext cx="4922510" cy="3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D1AFAC-046E-465D-AF01-C1D430846D62}"/>
              </a:ext>
            </a:extLst>
          </p:cNvPr>
          <p:cNvSpPr txBox="1"/>
          <p:nvPr/>
        </p:nvSpPr>
        <p:spPr>
          <a:xfrm>
            <a:off x="458862" y="271876"/>
            <a:ext cx="205667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Cohort </a:t>
            </a:r>
            <a:r>
              <a:rPr lang="ko-KR" altLang="en-US" sz="1600" b="1" dirty="0">
                <a:latin typeface="+mn-ea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523BE-7EC1-4FCC-84D0-34999EF978F8}"/>
              </a:ext>
            </a:extLst>
          </p:cNvPr>
          <p:cNvSpPr txBox="1"/>
          <p:nvPr/>
        </p:nvSpPr>
        <p:spPr>
          <a:xfrm>
            <a:off x="782061" y="791836"/>
            <a:ext cx="416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b="1" dirty="0">
                <a:latin typeface="+mn-ea"/>
              </a:rPr>
              <a:t>Customer_</a:t>
            </a:r>
            <a:r>
              <a:rPr lang="ko-KR" altLang="en-US" sz="1200" b="1" dirty="0">
                <a:latin typeface="+mn-ea"/>
              </a:rPr>
              <a:t>첫 구매 월 대비 </a:t>
            </a:r>
            <a:r>
              <a:rPr lang="ko-KR" altLang="en-US" sz="1200" b="1" dirty="0" err="1">
                <a:latin typeface="+mn-ea"/>
              </a:rPr>
              <a:t>재구매</a:t>
            </a:r>
            <a:r>
              <a:rPr lang="ko-KR" altLang="en-US" sz="1200" b="1" dirty="0">
                <a:latin typeface="+mn-ea"/>
              </a:rPr>
              <a:t> 건수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  - 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매월 신규 고객은 늘어나지만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재구매율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저조</a:t>
            </a:r>
            <a:endParaRPr lang="en-US" altLang="ko-KR" sz="1200" dirty="0">
              <a:solidFill>
                <a:srgbClr val="282828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endParaRPr lang="ko-KR" altLang="en-US" sz="1200" b="1" dirty="0"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3E772E-BAAF-4E90-B3A3-6140214E721B}"/>
              </a:ext>
            </a:extLst>
          </p:cNvPr>
          <p:cNvCxnSpPr>
            <a:cxnSpLocks/>
          </p:cNvCxnSpPr>
          <p:nvPr/>
        </p:nvCxnSpPr>
        <p:spPr>
          <a:xfrm flipV="1">
            <a:off x="483801" y="706896"/>
            <a:ext cx="1321850" cy="1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44C24B-BB2A-4C11-88AB-724AAAA2FBD7}"/>
              </a:ext>
            </a:extLst>
          </p:cNvPr>
          <p:cNvSpPr txBox="1"/>
          <p:nvPr/>
        </p:nvSpPr>
        <p:spPr>
          <a:xfrm>
            <a:off x="6246796" y="783955"/>
            <a:ext cx="459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 b="1" dirty="0">
                <a:latin typeface="+mn-ea"/>
              </a:rPr>
              <a:t>Seller_</a:t>
            </a:r>
            <a:r>
              <a:rPr lang="ko-KR" altLang="en-US" sz="1200" b="1" dirty="0">
                <a:latin typeface="+mn-ea"/>
              </a:rPr>
              <a:t>첫 판매 월 대비 </a:t>
            </a:r>
            <a:r>
              <a:rPr lang="ko-KR" altLang="en-US" sz="1200" b="1" dirty="0" err="1">
                <a:latin typeface="+mn-ea"/>
              </a:rPr>
              <a:t>잔존율</a:t>
            </a:r>
            <a:r>
              <a:rPr lang="en-US" altLang="ko-KR" sz="1200" b="1" dirty="0">
                <a:latin typeface="+mn-ea"/>
              </a:rPr>
              <a:t>(%)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 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입점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후 셀러의 </a:t>
            </a:r>
            <a:r>
              <a:rPr lang="ko-KR" altLang="en-US" sz="1200" dirty="0" err="1">
                <a:solidFill>
                  <a:srgbClr val="282828"/>
                </a:solidFill>
                <a:latin typeface="+mn-ea"/>
              </a:rPr>
              <a:t>잔존율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 약 </a:t>
            </a:r>
            <a:r>
              <a:rPr lang="en-US" altLang="ko-KR" sz="1200" dirty="0">
                <a:solidFill>
                  <a:srgbClr val="282828"/>
                </a:solidFill>
                <a:latin typeface="+mn-ea"/>
              </a:rPr>
              <a:t>30%</a:t>
            </a:r>
            <a:r>
              <a:rPr lang="ko-KR" altLang="en-US" sz="1200" dirty="0">
                <a:solidFill>
                  <a:srgbClr val="282828"/>
                </a:solidFill>
                <a:latin typeface="+mn-ea"/>
              </a:rPr>
              <a:t>대 수준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44111" y="5142239"/>
            <a:ext cx="10541249" cy="143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92075" lvl="1"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KEY FINDINGS FROM EDA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 </a:t>
            </a:r>
            <a:r>
              <a:rPr lang="en-US" altLang="ko-KR" sz="1400" dirty="0">
                <a:latin typeface="+mn-ea"/>
              </a:rPr>
              <a:t>- </a:t>
            </a:r>
            <a:r>
              <a:rPr lang="en-US" altLang="ko-KR" sz="1400" dirty="0" err="1">
                <a:latin typeface="+mn-ea"/>
              </a:rPr>
              <a:t>Olist</a:t>
            </a:r>
            <a:r>
              <a:rPr lang="ko-KR" altLang="en-US" sz="1400" dirty="0">
                <a:latin typeface="+mn-ea"/>
              </a:rPr>
              <a:t>의 주 고객인 </a:t>
            </a:r>
            <a:r>
              <a:rPr lang="en-US" altLang="ko-KR" sz="1400" dirty="0">
                <a:latin typeface="+mn-ea"/>
              </a:rPr>
              <a:t>‘Seller’ </a:t>
            </a:r>
            <a:r>
              <a:rPr lang="ko-KR" altLang="en-US" sz="1400" dirty="0">
                <a:latin typeface="+mn-ea"/>
              </a:rPr>
              <a:t>데이터로 분석 진행 </a:t>
            </a:r>
            <a:endParaRPr lang="en-US" altLang="ko-KR" sz="1400" dirty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(‘Customer’</a:t>
            </a:r>
            <a:r>
              <a:rPr lang="ko-KR" altLang="en-US" sz="1400" dirty="0">
                <a:latin typeface="+mn-ea"/>
              </a:rPr>
              <a:t> 데이터의 경우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회만 구매한 계정이 대다수로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분석에 </a:t>
            </a:r>
            <a:r>
              <a:rPr lang="en-US" altLang="ko-KR" sz="1400" dirty="0">
                <a:latin typeface="+mn-ea"/>
              </a:rPr>
              <a:t>customer </a:t>
            </a:r>
            <a:r>
              <a:rPr lang="ko-KR" altLang="en-US" sz="1400" dirty="0">
                <a:latin typeface="+mn-ea"/>
              </a:rPr>
              <a:t>특성을 활용하기는 어려울 것으로 판단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  </a:t>
            </a:r>
            <a:r>
              <a:rPr lang="en-US" altLang="ko-KR" sz="1400" dirty="0">
                <a:latin typeface="+mn-ea"/>
              </a:rPr>
              <a:t>- </a:t>
            </a:r>
            <a:r>
              <a:rPr lang="en-US" altLang="ko-KR" sz="1400" dirty="0" err="1">
                <a:latin typeface="+mn-ea"/>
              </a:rPr>
              <a:t>Olist</a:t>
            </a:r>
            <a:r>
              <a:rPr lang="ko-KR" altLang="en-US" sz="1400" dirty="0">
                <a:latin typeface="+mn-ea"/>
              </a:rPr>
              <a:t>의 주 매출은 셀러에게서 발생하므로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셀러의 판매 빈도를 높이고 우수 셀러를 육성하기 위한 방안 모색이 필요 할 것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Rectangle 78">
            <a:extLst>
              <a:ext uri="{FF2B5EF4-FFF2-40B4-BE49-F238E27FC236}">
                <a16:creationId xmlns:a16="http://schemas.microsoft.com/office/drawing/2014/main" id="{A225AA6E-C6E7-4008-AE3B-A621044DA98E}"/>
              </a:ext>
            </a:extLst>
          </p:cNvPr>
          <p:cNvSpPr/>
          <p:nvPr/>
        </p:nvSpPr>
        <p:spPr>
          <a:xfrm>
            <a:off x="955686" y="5142238"/>
            <a:ext cx="10387507" cy="1513203"/>
          </a:xfrm>
          <a:prstGeom prst="rect">
            <a:avLst/>
          </a:prstGeom>
          <a:noFill/>
          <a:ln w="317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9053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04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181667" y="1853065"/>
            <a:ext cx="93192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분석질문 설정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sz="5400" dirty="0">
                <a:solidFill>
                  <a:schemeClr val="tx1"/>
                </a:solidFill>
                <a:latin typeface="+mn-ea"/>
                <a:ea typeface="+mn-ea"/>
              </a:rPr>
              <a:t>Setting agenda</a:t>
            </a:r>
          </a:p>
        </p:txBody>
      </p:sp>
    </p:spTree>
    <p:extLst>
      <p:ext uri="{BB962C8B-B14F-4D97-AF65-F5344CB8AC3E}">
        <p14:creationId xmlns:p14="http://schemas.microsoft.com/office/powerpoint/2010/main" val="788560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9146E6-9C89-4757-90A5-DA26B605D881}"/>
              </a:ext>
            </a:extLst>
          </p:cNvPr>
          <p:cNvSpPr/>
          <p:nvPr/>
        </p:nvSpPr>
        <p:spPr>
          <a:xfrm>
            <a:off x="212435" y="3842795"/>
            <a:ext cx="11767127" cy="2777924"/>
          </a:xfrm>
          <a:prstGeom prst="rect">
            <a:avLst/>
          </a:prstGeom>
          <a:solidFill>
            <a:srgbClr val="4472C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4777E-F57F-420D-AAC2-60D6E1BA9159}"/>
              </a:ext>
            </a:extLst>
          </p:cNvPr>
          <p:cNvSpPr/>
          <p:nvPr/>
        </p:nvSpPr>
        <p:spPr>
          <a:xfrm>
            <a:off x="212435" y="329881"/>
            <a:ext cx="11767127" cy="3420316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8C100A-A063-40D3-9B63-D865E6289A90}"/>
              </a:ext>
            </a:extLst>
          </p:cNvPr>
          <p:cNvSpPr txBox="1"/>
          <p:nvPr/>
        </p:nvSpPr>
        <p:spPr>
          <a:xfrm>
            <a:off x="1827002" y="4666319"/>
            <a:ext cx="6377651" cy="1200329"/>
          </a:xfrm>
          <a:prstGeom prst="rect">
            <a:avLst/>
          </a:prstGeom>
          <a:solidFill>
            <a:srgbClr val="2C46DF"/>
          </a:solidFill>
        </p:spPr>
        <p:txBody>
          <a:bodyPr wrap="square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고객 만족도에 주요한 영향을 미치는 요인을 발견하고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서비스 개선을 위한 액션플랜을 도출하기 위해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고객 만족도를 예측하는 모델을 만들어보자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ADE22-92FB-4E25-B1BD-3E38178DDDAD}"/>
              </a:ext>
            </a:extLst>
          </p:cNvPr>
          <p:cNvSpPr txBox="1"/>
          <p:nvPr/>
        </p:nvSpPr>
        <p:spPr>
          <a:xfrm>
            <a:off x="739395" y="1041663"/>
            <a:ext cx="8720973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신규셀러 유입을 위한 </a:t>
            </a:r>
            <a:r>
              <a:rPr lang="en-US" altLang="ko-KR" sz="1400" dirty="0" err="1">
                <a:latin typeface="+mn-ea"/>
              </a:rPr>
              <a:t>Olist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광고홍보전략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광고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유입경로 데이터 부재로 불가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판매율 높은 </a:t>
            </a:r>
            <a:r>
              <a:rPr lang="ko-KR" altLang="en-US" sz="1400" dirty="0" err="1">
                <a:latin typeface="+mn-ea"/>
              </a:rPr>
              <a:t>마켓플레이스</a:t>
            </a:r>
            <a:r>
              <a:rPr lang="ko-KR" altLang="en-US" sz="1400" dirty="0">
                <a:latin typeface="+mn-ea"/>
              </a:rPr>
              <a:t> 영업전략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판매 채널 기록 부재로 불가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+mn-ea"/>
              </a:rPr>
              <a:t>셀러별</a:t>
            </a:r>
            <a:r>
              <a:rPr lang="ko-KR" altLang="en-US" sz="1400" dirty="0">
                <a:latin typeface="+mn-ea"/>
              </a:rPr>
              <a:t> 매출 성과와 멤버십 등급 상관성 증명 통한 멤버십 업그레이드 유도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멤버십 정보 부재로 불가 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7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9" name="Rectangle 78">
            <a:extLst>
              <a:ext uri="{FF2B5EF4-FFF2-40B4-BE49-F238E27FC236}">
                <a16:creationId xmlns:a16="http://schemas.microsoft.com/office/drawing/2014/main" id="{A225AA6E-C6E7-4008-AE3B-A621044DA98E}"/>
              </a:ext>
            </a:extLst>
          </p:cNvPr>
          <p:cNvSpPr/>
          <p:nvPr/>
        </p:nvSpPr>
        <p:spPr>
          <a:xfrm>
            <a:off x="1827003" y="2281816"/>
            <a:ext cx="6377650" cy="1306336"/>
          </a:xfrm>
          <a:prstGeom prst="rect">
            <a:avLst/>
          </a:prstGeom>
          <a:noFill/>
          <a:ln w="317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고객 리뷰 분석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을 통해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서비스 개선 요소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를 찾고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고객만족도 향상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에 초점을 맞춰 플랫폼을 운영하면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고객 재방문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이 늘고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셀러 판매량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도 증가하지 않을까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?</a:t>
            </a:r>
            <a:endParaRPr lang="en-US" sz="16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870052" y="4280329"/>
            <a:ext cx="2646756" cy="1768501"/>
            <a:chOff x="9084353" y="4013855"/>
            <a:chExt cx="2856862" cy="196073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206EAA7-2B02-4991-AEC6-CA4CAED6EF33}"/>
                </a:ext>
              </a:extLst>
            </p:cNvPr>
            <p:cNvSpPr/>
            <p:nvPr/>
          </p:nvSpPr>
          <p:spPr>
            <a:xfrm>
              <a:off x="9547356" y="4013855"/>
              <a:ext cx="1882367" cy="1960731"/>
            </a:xfrm>
            <a:prstGeom prst="ellipse">
              <a:avLst/>
            </a:prstGeom>
            <a:solidFill>
              <a:srgbClr val="2C46DF"/>
            </a:solidFill>
            <a:ln>
              <a:noFill/>
            </a:ln>
            <a:effectLst>
              <a:outerShdw blurRad="76200" dir="2700000" sy="-23000" kx="-8004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ource Sans Pro SemiBold" panose="020B0604020202020204" pitchFamily="34" charset="0"/>
                <a:ea typeface="LG Smart UI Light" panose="020B03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728140-5F84-4DD4-96C6-2C786568F92B}"/>
                </a:ext>
              </a:extLst>
            </p:cNvPr>
            <p:cNvSpPr txBox="1"/>
            <p:nvPr/>
          </p:nvSpPr>
          <p:spPr>
            <a:xfrm>
              <a:off x="9084353" y="4647909"/>
              <a:ext cx="2856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lt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Customer </a:t>
              </a:r>
            </a:p>
            <a:p>
              <a:pPr algn="ctr"/>
              <a:r>
                <a:rPr lang="en-US" altLang="ko-KR" b="1" dirty="0">
                  <a:solidFill>
                    <a:schemeClr val="lt1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Satisfaction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B7ADE22-92FB-4E25-B1BD-3E38178DDDAD}"/>
              </a:ext>
            </a:extLst>
          </p:cNvPr>
          <p:cNvSpPr txBox="1"/>
          <p:nvPr/>
        </p:nvSpPr>
        <p:spPr>
          <a:xfrm>
            <a:off x="651385" y="607629"/>
            <a:ext cx="872097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셀러 판매 활성화를 위한 인사이트를 어떻게 찾을 수 있을까</a:t>
            </a:r>
            <a:r>
              <a:rPr lang="en-US" altLang="ko-KR" sz="1600" b="1" dirty="0">
                <a:latin typeface="+mn-ea"/>
              </a:rPr>
              <a:t>?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4758119" y="4017097"/>
            <a:ext cx="387752" cy="439176"/>
          </a:xfrm>
          <a:prstGeom prst="downArrow">
            <a:avLst/>
          </a:prstGeom>
          <a:solidFill>
            <a:srgbClr val="1F3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2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3469DD-571F-48DF-9C86-F71920F1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83" y="313275"/>
            <a:ext cx="11596634" cy="6223729"/>
          </a:xfrm>
          <a:prstGeom prst="rect">
            <a:avLst/>
          </a:prstGeom>
        </p:spPr>
      </p:pic>
      <p:sp>
        <p:nvSpPr>
          <p:cNvPr id="9" name="Rectangle 23">
            <a:extLst>
              <a:ext uri="{FF2B5EF4-FFF2-40B4-BE49-F238E27FC236}">
                <a16:creationId xmlns:a16="http://schemas.microsoft.com/office/drawing/2014/main" id="{9B8B652B-B4A9-48C3-98B8-FFDAC5DC46DE}"/>
              </a:ext>
            </a:extLst>
          </p:cNvPr>
          <p:cNvSpPr/>
          <p:nvPr/>
        </p:nvSpPr>
        <p:spPr>
          <a:xfrm flipH="1">
            <a:off x="0" y="-8549"/>
            <a:ext cx="5116010" cy="6866549"/>
          </a:xfrm>
          <a:prstGeom prst="rect">
            <a:avLst/>
          </a:prstGeom>
          <a:solidFill>
            <a:schemeClr val="bg1">
              <a:lumMod val="75000"/>
              <a:alpha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 sz="300" dirty="0">
              <a:latin typeface="LG Smart UI Light" panose="020B0300000101010101" pitchFamily="50" charset="-127"/>
            </a:endParaRPr>
          </a:p>
        </p:txBody>
      </p:sp>
      <p:sp>
        <p:nvSpPr>
          <p:cNvPr id="7" name="Rectangle 58">
            <a:extLst>
              <a:ext uri="{FF2B5EF4-FFF2-40B4-BE49-F238E27FC236}">
                <a16:creationId xmlns:a16="http://schemas.microsoft.com/office/drawing/2014/main" id="{91662980-2F88-4D77-BDCA-8E47FC9ECA05}"/>
              </a:ext>
            </a:extLst>
          </p:cNvPr>
          <p:cNvSpPr/>
          <p:nvPr/>
        </p:nvSpPr>
        <p:spPr>
          <a:xfrm>
            <a:off x="305583" y="320996"/>
            <a:ext cx="5258752" cy="6292240"/>
          </a:xfrm>
          <a:prstGeom prst="rect">
            <a:avLst/>
          </a:prstGeom>
          <a:noFill/>
          <a:ln w="127000">
            <a:solidFill>
              <a:srgbClr val="1F38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0F1DF5F7-D09F-40D6-8E93-1241C6E07751}"/>
              </a:ext>
            </a:extLst>
          </p:cNvPr>
          <p:cNvSpPr txBox="1">
            <a:spLocks/>
          </p:cNvSpPr>
          <p:nvPr/>
        </p:nvSpPr>
        <p:spPr>
          <a:xfrm>
            <a:off x="772201" y="998122"/>
            <a:ext cx="4792134" cy="738664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cap="none" dirty="0">
                <a:solidFill>
                  <a:schemeClr val="tx1"/>
                </a:solidFill>
                <a:latin typeface="+mn-ea"/>
                <a:ea typeface="+mn-ea"/>
              </a:rPr>
              <a:t>CONTENTS</a:t>
            </a:r>
            <a:endParaRPr lang="en-US" sz="4800" b="1" dirty="0">
              <a:ln>
                <a:solidFill>
                  <a:srgbClr val="44546A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D5AFC31D-2C2D-4694-9319-D8B6701FB7BB}"/>
              </a:ext>
            </a:extLst>
          </p:cNvPr>
          <p:cNvSpPr txBox="1">
            <a:spLocks/>
          </p:cNvSpPr>
          <p:nvPr/>
        </p:nvSpPr>
        <p:spPr>
          <a:xfrm>
            <a:off x="772201" y="1919292"/>
            <a:ext cx="4792134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01  </a:t>
            </a:r>
            <a:r>
              <a:rPr lang="ko-KR" altLang="en-US" sz="2400" b="1" cap="none" dirty="0" err="1">
                <a:solidFill>
                  <a:schemeClr val="tx1"/>
                </a:solidFill>
                <a:latin typeface="+mn-ea"/>
                <a:ea typeface="+mn-ea"/>
              </a:rPr>
              <a:t>데이터셋</a:t>
            </a:r>
            <a:r>
              <a:rPr 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선정 배경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cap="none" dirty="0">
                <a:solidFill>
                  <a:schemeClr val="tx1"/>
                </a:solidFill>
                <a:latin typeface="+mn-ea"/>
                <a:ea typeface="+mn-ea"/>
              </a:rPr>
              <a:t>02  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기업 소개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cap="none" dirty="0">
                <a:solidFill>
                  <a:schemeClr val="tx1"/>
                </a:solidFill>
                <a:latin typeface="+mn-ea"/>
                <a:ea typeface="+mn-ea"/>
              </a:rPr>
              <a:t>03  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비즈니스 분석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cap="none" dirty="0">
                <a:solidFill>
                  <a:schemeClr val="tx1"/>
                </a:solidFill>
                <a:latin typeface="+mn-ea"/>
                <a:ea typeface="+mn-ea"/>
              </a:rPr>
              <a:t>04  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분석질문 설정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cap="none" dirty="0">
                <a:solidFill>
                  <a:schemeClr val="tx1"/>
                </a:solidFill>
                <a:latin typeface="+mn-ea"/>
                <a:ea typeface="+mn-ea"/>
              </a:rPr>
              <a:t>05  </a:t>
            </a:r>
            <a:r>
              <a:rPr lang="ko-KR" altLang="en-US" sz="2400" b="1" cap="none" dirty="0" err="1">
                <a:solidFill>
                  <a:schemeClr val="tx1"/>
                </a:solidFill>
                <a:latin typeface="+mn-ea"/>
                <a:ea typeface="+mn-ea"/>
              </a:rPr>
              <a:t>피쳐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 엔지니어링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cap="none" dirty="0">
                <a:solidFill>
                  <a:schemeClr val="tx1"/>
                </a:solidFill>
                <a:latin typeface="+mn-ea"/>
                <a:ea typeface="+mn-ea"/>
              </a:rPr>
              <a:t>06  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모델링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400" b="1" cap="none" dirty="0">
                <a:solidFill>
                  <a:schemeClr val="tx1"/>
                </a:solidFill>
                <a:latin typeface="+mn-ea"/>
                <a:ea typeface="+mn-ea"/>
              </a:rPr>
              <a:t>07  </a:t>
            </a:r>
            <a:r>
              <a:rPr lang="ko-KR" altLang="en-US" sz="2400" b="1" cap="none" dirty="0">
                <a:solidFill>
                  <a:schemeClr val="tx1"/>
                </a:solidFill>
                <a:latin typeface="+mn-ea"/>
                <a:ea typeface="+mn-ea"/>
              </a:rPr>
              <a:t>결론 및 제안</a:t>
            </a:r>
            <a:endParaRPr lang="en-US" altLang="ko-KR" sz="2400" b="1" cap="none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62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05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146944" y="1853067"/>
            <a:ext cx="93192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 err="1">
                <a:solidFill>
                  <a:schemeClr val="tx1"/>
                </a:solidFill>
                <a:latin typeface="+mn-ea"/>
                <a:ea typeface="+mn-ea"/>
              </a:rPr>
              <a:t>피쳐</a:t>
            </a:r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 엔지니어링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sz="5400" dirty="0">
                <a:solidFill>
                  <a:schemeClr val="tx1"/>
                </a:solidFill>
                <a:latin typeface="+mn-ea"/>
                <a:ea typeface="+mn-ea"/>
              </a:rPr>
              <a:t>Feature</a:t>
            </a:r>
            <a:r>
              <a:rPr lang="ko-KR" altLang="en-US" sz="5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5400" dirty="0">
                <a:solidFill>
                  <a:schemeClr val="tx1"/>
                </a:solidFill>
                <a:latin typeface="+mn-ea"/>
                <a:ea typeface="+mn-ea"/>
              </a:rPr>
              <a:t>Engineering</a:t>
            </a:r>
            <a:endParaRPr lang="en-US" sz="5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4307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0CC33B3-225A-4F59-8524-DE051BF2CA99}"/>
              </a:ext>
            </a:extLst>
          </p:cNvPr>
          <p:cNvCxnSpPr>
            <a:cxnSpLocks/>
          </p:cNvCxnSpPr>
          <p:nvPr/>
        </p:nvCxnSpPr>
        <p:spPr>
          <a:xfrm flipV="1">
            <a:off x="451214" y="766489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E78DB8-01C6-4156-BC6C-97D759BF460B}"/>
              </a:ext>
            </a:extLst>
          </p:cNvPr>
          <p:cNvSpPr txBox="1"/>
          <p:nvPr/>
        </p:nvSpPr>
        <p:spPr>
          <a:xfrm>
            <a:off x="393865" y="270715"/>
            <a:ext cx="2702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Review Comment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0B3EA-5D0B-4034-8775-C4A51BAFD1C1}"/>
              </a:ext>
            </a:extLst>
          </p:cNvPr>
          <p:cNvSpPr txBox="1"/>
          <p:nvPr/>
        </p:nvSpPr>
        <p:spPr>
          <a:xfrm>
            <a:off x="329213" y="1059253"/>
            <a:ext cx="294794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고객이 주문 건에 대해 만족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불만족 했던 주요 원인 파악을 위해 </a:t>
            </a:r>
            <a:r>
              <a:rPr lang="en-US" altLang="ko-KR" sz="1400" dirty="0">
                <a:latin typeface="+mn-ea"/>
              </a:rPr>
              <a:t>Review Comment</a:t>
            </a:r>
            <a:r>
              <a:rPr lang="ko-KR" altLang="en-US" sz="1400" dirty="0">
                <a:latin typeface="+mn-ea"/>
              </a:rPr>
              <a:t> 단어 빈도분석 진행</a:t>
            </a:r>
            <a:endParaRPr lang="en-US" altLang="ko-KR" sz="1400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(</a:t>
            </a:r>
            <a:r>
              <a:rPr lang="ko-KR" altLang="en-US" sz="1400" dirty="0">
                <a:latin typeface="+mn-ea"/>
              </a:rPr>
              <a:t>포르투갈어 </a:t>
            </a:r>
            <a:r>
              <a:rPr lang="en-US" altLang="ko-KR" sz="1400" dirty="0">
                <a:latin typeface="+mn-ea"/>
                <a:cs typeface="Calibri" panose="020F0502020204030204" pitchFamily="34" charset="0"/>
                <a:sym typeface="Wingdings" panose="05000000000000000000" pitchFamily="2" charset="2"/>
              </a:rPr>
              <a:t>→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영어 번역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   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 구글 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API </a:t>
            </a:r>
            <a:r>
              <a:rPr lang="ko-KR" altLang="en-US" sz="1400" dirty="0">
                <a:latin typeface="+mn-ea"/>
                <a:sym typeface="Wingdings" panose="05000000000000000000" pitchFamily="2" charset="2"/>
              </a:rPr>
              <a:t>이용</a:t>
            </a:r>
            <a:r>
              <a:rPr lang="en-US" altLang="ko-KR" sz="14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 latinLnBrk="0">
              <a:lnSpc>
                <a:spcPct val="150000"/>
              </a:lnSpc>
            </a:pPr>
            <a:endParaRPr lang="en-US" altLang="ko-KR" sz="1400" dirty="0">
              <a:latin typeface="+mn-ea"/>
              <a:sym typeface="Wingdings" panose="05000000000000000000" pitchFamily="2" charset="2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전반적으로 </a:t>
            </a:r>
            <a:r>
              <a:rPr lang="en-US" altLang="ko-KR" sz="1400" dirty="0">
                <a:latin typeface="+mn-ea"/>
              </a:rPr>
              <a:t>‘</a:t>
            </a:r>
            <a:r>
              <a:rPr lang="en-US" altLang="ko-KR" sz="1400" b="1" dirty="0">
                <a:latin typeface="+mn-ea"/>
              </a:rPr>
              <a:t>Product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‘</a:t>
            </a:r>
            <a:r>
              <a:rPr lang="en-US" altLang="ko-KR" sz="1400" b="1" dirty="0">
                <a:latin typeface="+mn-ea"/>
              </a:rPr>
              <a:t>Delivery’</a:t>
            </a:r>
            <a:r>
              <a:rPr lang="en-US" altLang="ko-KR" sz="1400" dirty="0">
                <a:latin typeface="+mn-ea"/>
              </a:rPr>
              <a:t>(receive, came, arrived </a:t>
            </a:r>
            <a:r>
              <a:rPr lang="ko-KR" altLang="en-US" sz="1400" dirty="0">
                <a:latin typeface="+mn-ea"/>
              </a:rPr>
              <a:t>등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에 대한 언급이 많음</a:t>
            </a:r>
            <a:endParaRPr lang="en-US" altLang="ko-KR" sz="1400" dirty="0">
              <a:latin typeface="+mn-ea"/>
            </a:endParaRPr>
          </a:p>
          <a:p>
            <a:pPr latinLnBrk="0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b="1" dirty="0">
                <a:latin typeface="+mn-ea"/>
              </a:rPr>
              <a:t>고객 만족도 예측을 위해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 제품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및 배송 관련 </a:t>
            </a:r>
            <a:r>
              <a:rPr lang="ko-KR" altLang="en-US" sz="1400" b="1" dirty="0" err="1">
                <a:latin typeface="+mn-ea"/>
              </a:rPr>
              <a:t>피쳐를</a:t>
            </a:r>
            <a:r>
              <a:rPr lang="ko-KR" altLang="en-US" sz="1400" b="1" dirty="0">
                <a:latin typeface="+mn-ea"/>
              </a:rPr>
              <a:t>   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</a:t>
            </a:r>
            <a:r>
              <a:rPr lang="ko-KR" altLang="en-US" sz="1400" b="1" dirty="0">
                <a:latin typeface="+mn-ea"/>
              </a:rPr>
              <a:t>중점적으로 확인</a:t>
            </a:r>
            <a:endParaRPr lang="en-US" altLang="ko-KR" sz="1400" dirty="0"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032831" y="248461"/>
            <a:ext cx="3611302" cy="6405322"/>
            <a:chOff x="3449256" y="270715"/>
            <a:chExt cx="3611302" cy="6405322"/>
          </a:xfrm>
        </p:grpSpPr>
        <p:grpSp>
          <p:nvGrpSpPr>
            <p:cNvPr id="3" name="그룹 2"/>
            <p:cNvGrpSpPr/>
            <p:nvPr/>
          </p:nvGrpSpPr>
          <p:grpSpPr>
            <a:xfrm>
              <a:off x="3449256" y="270715"/>
              <a:ext cx="3611302" cy="6405322"/>
              <a:chOff x="3449256" y="270715"/>
              <a:chExt cx="3611302" cy="640532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647DB54-DF43-432F-A201-649F60B16DD8}"/>
                  </a:ext>
                </a:extLst>
              </p:cNvPr>
              <p:cNvSpPr/>
              <p:nvPr/>
            </p:nvSpPr>
            <p:spPr>
              <a:xfrm>
                <a:off x="3449256" y="270715"/>
                <a:ext cx="3611302" cy="6405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97245BC9-EAF7-43D0-8457-9C9A7231AE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0" t="79740" r="-4220"/>
              <a:stretch/>
            </p:blipFill>
            <p:spPr bwMode="auto">
              <a:xfrm>
                <a:off x="3714868" y="1253667"/>
                <a:ext cx="3245125" cy="1846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4CDA9C7B-A227-4B41-B1DD-69EC1839F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0" t="60111" r="-4220" b="19628"/>
              <a:stretch/>
            </p:blipFill>
            <p:spPr bwMode="auto">
              <a:xfrm>
                <a:off x="3714868" y="3389831"/>
                <a:ext cx="3245125" cy="1846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직사각형 1"/>
            <p:cNvSpPr/>
            <p:nvPr/>
          </p:nvSpPr>
          <p:spPr>
            <a:xfrm>
              <a:off x="6344762" y="393068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u="sng" dirty="0">
                  <a:latin typeface="+mn-ea"/>
                </a:rPr>
                <a:t>만족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958550" y="226209"/>
            <a:ext cx="3727049" cy="6449827"/>
            <a:chOff x="7913841" y="226209"/>
            <a:chExt cx="3727049" cy="6449827"/>
          </a:xfrm>
        </p:grpSpPr>
        <p:grpSp>
          <p:nvGrpSpPr>
            <p:cNvPr id="5" name="그룹 4"/>
            <p:cNvGrpSpPr/>
            <p:nvPr/>
          </p:nvGrpSpPr>
          <p:grpSpPr>
            <a:xfrm>
              <a:off x="7913841" y="226209"/>
              <a:ext cx="3727049" cy="6449827"/>
              <a:chOff x="7913841" y="226209"/>
              <a:chExt cx="3727049" cy="644982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480DD16-A16A-4D06-9162-69F5F8EB9AB1}"/>
                  </a:ext>
                </a:extLst>
              </p:cNvPr>
              <p:cNvSpPr/>
              <p:nvPr/>
            </p:nvSpPr>
            <p:spPr>
              <a:xfrm>
                <a:off x="7913841" y="226209"/>
                <a:ext cx="3727049" cy="64498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  <p:pic>
            <p:nvPicPr>
              <p:cNvPr id="8194" name="Picture 2">
                <a:extLst>
                  <a:ext uri="{FF2B5EF4-FFF2-40B4-BE49-F238E27FC236}">
                    <a16:creationId xmlns:a16="http://schemas.microsoft.com/office/drawing/2014/main" id="{EAC1C54D-30A2-454B-930C-AA628FB70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9741"/>
              <a:stretch/>
            </p:blipFill>
            <p:spPr bwMode="auto">
              <a:xfrm>
                <a:off x="8115653" y="643584"/>
                <a:ext cx="3275043" cy="1863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AE43729C-B9BC-4CBD-B008-EF77D9897F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912" b="59830"/>
              <a:stretch/>
            </p:blipFill>
            <p:spPr bwMode="auto">
              <a:xfrm>
                <a:off x="8105880" y="2551138"/>
                <a:ext cx="3367640" cy="1916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2A43A2FD-8B1A-494C-A63C-91D61221FC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961" b="39753"/>
              <a:stretch/>
            </p:blipFill>
            <p:spPr bwMode="auto">
              <a:xfrm>
                <a:off x="8115653" y="4594729"/>
                <a:ext cx="3220771" cy="1835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10738670" y="346988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u="sng" dirty="0">
                  <a:latin typeface="+mn-ea"/>
                </a:rPr>
                <a:t>불만족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50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601884" y="881337"/>
            <a:ext cx="11322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각 </a:t>
            </a:r>
            <a:r>
              <a:rPr lang="ko-KR" altLang="en-US" sz="1400" dirty="0" err="1">
                <a:latin typeface="+mn-ea"/>
              </a:rPr>
              <a:t>피쳐별로</a:t>
            </a:r>
            <a:r>
              <a:rPr lang="ko-KR" altLang="en-US" sz="1400" dirty="0">
                <a:latin typeface="+mn-ea"/>
              </a:rPr>
              <a:t> 고객 만족도와의 관계를 시각화로 확인하여 예측 모델에 사용할 최종 변수 선정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리뷰가 없는 주문에 대한 만족도 예측에도 활용할 수 있는 변수 선정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B7A07-D6B9-4293-8E60-592561C83799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Feature Selection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990768"/>
              </p:ext>
            </p:extLst>
          </p:nvPr>
        </p:nvGraphicFramePr>
        <p:xfrm>
          <a:off x="1025654" y="1727145"/>
          <a:ext cx="10478060" cy="4716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5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9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8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2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u="none" dirty="0">
                          <a:latin typeface="+mn-ea"/>
                          <a:ea typeface="+mn-ea"/>
                        </a:rPr>
                        <a:t>변수 종류</a:t>
                      </a:r>
                      <a:endParaRPr lang="en-US" altLang="ko-KR" sz="1200" b="1" u="none" dirty="0"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review_score_binary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review_score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1~3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점은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‘1’, 4~5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점은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‘0’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분류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불만족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0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item_nb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관련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주문제품 수량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product_description_length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제품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설명 텍스트 길이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product_photos_qty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제품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사진 개수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total_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payment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제품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결제 금액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가격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+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배송비 총액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Num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818638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category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제품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카테고리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(76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-&gt;21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재분류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4413430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freight_value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Num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6547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freight_value_rate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제품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total_payment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중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freight_value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customer_state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관련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도착 지역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3622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seller_state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출발 지역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771066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deivery_error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배송완료일이 예상 배송일을 지났는지 여부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397570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delivery_preparation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준비 기간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배송접수일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접수일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 주관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9508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 기간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배송완료일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배송접수일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택배사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633993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delivery_delay_rolling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지연일수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실제 도착일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 도착일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과거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판매 내역을 집계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731512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delivery_preparation_rolling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준비일수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배송접수일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주문접수일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셀러별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과거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판매 내역을 집계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096461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delivery_error_rolling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delivery_error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누적 횟수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셀러별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과거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판매 내역을 집계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088652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delivery_error_rate_rolling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배송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‘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delivery_error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37141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cancel_rolling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취소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 평점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취소 건수 평균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셀러별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과거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판매 내역을 집계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canceled_rate_rolling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주문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주문 취소 건 비율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셀러별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과거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판매 내역을 집계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639700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comment_nb_cumsum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주문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코멘트 글자 수 평균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해당 주문 이전 까지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누적 셀러 만족도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집계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440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review_score_binary_cummean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주문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셀러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Review_score_binary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평균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2923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67293CB-B2ED-44FC-9396-E616F85AB781}"/>
              </a:ext>
            </a:extLst>
          </p:cNvPr>
          <p:cNvSpPr txBox="1"/>
          <p:nvPr/>
        </p:nvSpPr>
        <p:spPr>
          <a:xfrm>
            <a:off x="1025654" y="6532007"/>
            <a:ext cx="2327146" cy="1846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Feature Eng. </a:t>
            </a:r>
            <a:r>
              <a:rPr lang="ko-KR" altLang="en-US" sz="1200" dirty="0">
                <a:latin typeface="Source Sans Pro" panose="020B0503030403020204" pitchFamily="34" charset="0"/>
                <a:ea typeface="LG Smart UI Light" panose="020B0300000101010101"/>
              </a:rPr>
              <a:t>변수</a:t>
            </a:r>
            <a:endParaRPr lang="ko-KR" altLang="en-US" sz="1200" dirty="0">
              <a:highlight>
                <a:srgbClr val="00FF00"/>
              </a:highlight>
              <a:latin typeface="Source Sans Pro" panose="020B0503030403020204" pitchFamily="34" charset="0"/>
              <a:ea typeface="LG Smart UI Light" panose="020B0300000101010101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6D509D-5852-45F0-8A19-AAC3A65B99EC}"/>
              </a:ext>
            </a:extLst>
          </p:cNvPr>
          <p:cNvCxnSpPr>
            <a:cxnSpLocks/>
          </p:cNvCxnSpPr>
          <p:nvPr/>
        </p:nvCxnSpPr>
        <p:spPr>
          <a:xfrm>
            <a:off x="3371272" y="6012873"/>
            <a:ext cx="1505528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7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-1473" y="-4617"/>
            <a:ext cx="382056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Light" panose="020B03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CC62C4-6407-4D3A-9287-DD4019F02123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/>
          <a:stretch/>
        </p:blipFill>
        <p:spPr bwMode="auto">
          <a:xfrm>
            <a:off x="4065511" y="747044"/>
            <a:ext cx="3714316" cy="242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81915" y="910650"/>
            <a:ext cx="3321984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가격 및 주문제품 개수</a:t>
            </a:r>
            <a:endParaRPr lang="en-US" altLang="ko-KR" sz="1400" b="1" dirty="0">
              <a:latin typeface="+mn-ea"/>
            </a:endParaRPr>
          </a:p>
          <a:p>
            <a:pPr marL="358775" indent="-185738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b="1" dirty="0">
                <a:latin typeface="+mn-ea"/>
              </a:rPr>
              <a:t>구매금액이 높을수록 기대치가 </a:t>
            </a:r>
            <a:endParaRPr lang="en-US" altLang="ko-KR" sz="1400" b="1" dirty="0">
              <a:latin typeface="+mn-ea"/>
            </a:endParaRPr>
          </a:p>
          <a:p>
            <a:pPr marL="358775" indent="-185738" latinLnBrk="0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   높아지는 부분이 만족도에 영향을 </a:t>
            </a:r>
            <a:endParaRPr lang="en-US" altLang="ko-KR" sz="1400" b="1" dirty="0">
              <a:latin typeface="+mn-ea"/>
            </a:endParaRPr>
          </a:p>
          <a:p>
            <a:pPr marL="358775" indent="-185738"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</a:t>
            </a:r>
            <a:r>
              <a:rPr lang="ko-KR" altLang="en-US" sz="1400" b="1" dirty="0">
                <a:latin typeface="+mn-ea"/>
              </a:rPr>
              <a:t>미치지 않을까</a:t>
            </a:r>
            <a:r>
              <a:rPr lang="en-US" altLang="ko-KR" sz="1400" b="1" dirty="0">
                <a:latin typeface="+mn-ea"/>
              </a:rPr>
              <a:t>? </a:t>
            </a:r>
            <a:endParaRPr lang="en-US" altLang="ko-KR" sz="1400" b="1" dirty="0">
              <a:latin typeface="+mn-ea"/>
              <a:cs typeface="Calibri" panose="020F0502020204030204" pitchFamily="34" charset="0"/>
            </a:endParaRPr>
          </a:p>
          <a:p>
            <a:pPr marL="450850" indent="-450850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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  </a:t>
            </a:r>
            <a:r>
              <a:rPr lang="ko-KR" altLang="en-US" sz="1400" dirty="0">
                <a:latin typeface="+mn-ea"/>
              </a:rPr>
              <a:t>주문 금액 및 주문 제품 개수와 만족도는 반비례하는 경향이 있는 것으로 확인됨</a:t>
            </a:r>
            <a:endParaRPr lang="en-US" altLang="ko-KR" sz="1400" dirty="0">
              <a:latin typeface="+mn-ea"/>
            </a:endParaRPr>
          </a:p>
          <a:p>
            <a:pPr marL="450850" indent="-450850" latinLnBrk="0">
              <a:lnSpc>
                <a:spcPct val="150000"/>
              </a:lnSpc>
            </a:pPr>
            <a:endParaRPr lang="en-US" altLang="ko-KR" sz="1000" b="1" dirty="0"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제품관련 정보</a:t>
            </a:r>
            <a:endParaRPr lang="en-US" altLang="ko-KR" sz="1400" b="1" dirty="0">
              <a:latin typeface="+mn-ea"/>
            </a:endParaRPr>
          </a:p>
          <a:p>
            <a:pPr marL="358775" indent="-35877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b="1" dirty="0">
                <a:latin typeface="+mn-ea"/>
              </a:rPr>
              <a:t>제품 정보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설명 문구 및 사진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가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자세할수록 판매에 정성을 쏟는 셀러일 것이고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고객의 기대치와 실제 제품의 </a:t>
            </a:r>
            <a:r>
              <a:rPr lang="en-US" altLang="ko-KR" sz="1400" b="1" dirty="0">
                <a:latin typeface="+mn-ea"/>
              </a:rPr>
              <a:t>Gap</a:t>
            </a:r>
            <a:r>
              <a:rPr lang="ko-KR" altLang="en-US" sz="1400" b="1" dirty="0">
                <a:latin typeface="+mn-ea"/>
              </a:rPr>
              <a:t>이 작아 만족도가 높지 않을까</a:t>
            </a:r>
            <a:r>
              <a:rPr lang="en-US" altLang="ko-KR" sz="1400" b="1" dirty="0">
                <a:latin typeface="+mn-ea"/>
              </a:rPr>
              <a:t>?</a:t>
            </a:r>
          </a:p>
          <a:p>
            <a:pPr marL="450850" indent="-450850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 </a:t>
            </a:r>
            <a:r>
              <a:rPr lang="ko-KR" altLang="en-US" sz="1400" dirty="0">
                <a:latin typeface="+mn-ea"/>
                <a:sym typeface="Wingdings" pitchFamily="2" charset="2"/>
              </a:rPr>
              <a:t>그래프상 유의미한 차이는 보이지</a:t>
            </a:r>
            <a:r>
              <a:rPr lang="en-US" altLang="ko-KR" sz="1400" dirty="0">
                <a:latin typeface="+mn-ea"/>
                <a:sym typeface="Wingdings" pitchFamily="2" charset="2"/>
              </a:rPr>
              <a:t> </a:t>
            </a:r>
            <a:r>
              <a:rPr lang="ko-KR" altLang="en-US" sz="1400" dirty="0">
                <a:latin typeface="+mn-ea"/>
                <a:sym typeface="Wingdings" pitchFamily="2" charset="2"/>
              </a:rPr>
              <a:t>않지만</a:t>
            </a:r>
            <a:r>
              <a:rPr lang="en-US" altLang="ko-KR" sz="1400" dirty="0">
                <a:latin typeface="+mn-ea"/>
                <a:sym typeface="Wingdings" pitchFamily="2" charset="2"/>
              </a:rPr>
              <a:t> </a:t>
            </a:r>
            <a:r>
              <a:rPr lang="ko-KR" altLang="en-US" sz="1400" dirty="0">
                <a:latin typeface="+mn-ea"/>
                <a:sym typeface="Wingdings" pitchFamily="2" charset="2"/>
              </a:rPr>
              <a:t>만족도 예측 시 유효한 </a:t>
            </a:r>
            <a:r>
              <a:rPr lang="ko-KR" altLang="en-US" sz="1400" dirty="0" err="1">
                <a:latin typeface="+mn-ea"/>
                <a:sym typeface="Wingdings" pitchFamily="2" charset="2"/>
              </a:rPr>
              <a:t>피쳐가</a:t>
            </a:r>
            <a:r>
              <a:rPr lang="en-US" altLang="ko-KR" sz="1400" dirty="0">
                <a:latin typeface="+mn-ea"/>
                <a:sym typeface="Wingdings" pitchFamily="2" charset="2"/>
              </a:rPr>
              <a:t> </a:t>
            </a:r>
            <a:r>
              <a:rPr lang="ko-KR" altLang="en-US" sz="1400" dirty="0">
                <a:latin typeface="+mn-ea"/>
                <a:sym typeface="Wingdings" pitchFamily="2" charset="2"/>
              </a:rPr>
              <a:t>될 수도 있을 것으로 판단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818" y="747045"/>
            <a:ext cx="3652833" cy="259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27991" y="441368"/>
            <a:ext cx="318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리뷰스코어별</a:t>
            </a:r>
            <a:r>
              <a:rPr lang="ko-KR" altLang="en-US" sz="1200" b="1" dirty="0">
                <a:latin typeface="+mn-ea"/>
              </a:rPr>
              <a:t> 제품 가격 및 </a:t>
            </a:r>
            <a:r>
              <a:rPr lang="ko-KR" altLang="en-US" sz="1200" b="1" dirty="0" err="1">
                <a:latin typeface="+mn-ea"/>
              </a:rPr>
              <a:t>배송비</a:t>
            </a:r>
            <a:r>
              <a:rPr lang="ko-KR" altLang="en-US" sz="1200" b="1" dirty="0">
                <a:latin typeface="+mn-ea"/>
              </a:rPr>
              <a:t> 비율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42791" y="441094"/>
            <a:ext cx="318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>
                <a:latin typeface="+mn-ea"/>
              </a:rPr>
              <a:t>리뷰스코어별</a:t>
            </a:r>
            <a:r>
              <a:rPr lang="ko-KR" altLang="en-US" sz="1200" b="1" dirty="0">
                <a:latin typeface="+mn-ea"/>
              </a:rPr>
              <a:t> 주문 제품 개수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24973" y="787525"/>
            <a:ext cx="1901701" cy="2381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SemiBold" panose="020B070000010101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42790" y="767284"/>
            <a:ext cx="1900299" cy="2381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SemiBold" panose="020B0700000101010101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Product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0A93E5A-8BCF-4A83-A899-624893B7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17" y="3592952"/>
            <a:ext cx="8056522" cy="30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327991" y="3796942"/>
            <a:ext cx="2084384" cy="2607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SemiBold" panose="020B0700000101010101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454366" y="3792410"/>
            <a:ext cx="2084384" cy="2607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SemiBold" panose="020B07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69064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B7E88-1BFE-4813-A884-7DEB674C57DB}"/>
              </a:ext>
            </a:extLst>
          </p:cNvPr>
          <p:cNvSpPr/>
          <p:nvPr/>
        </p:nvSpPr>
        <p:spPr>
          <a:xfrm>
            <a:off x="7763" y="-4617"/>
            <a:ext cx="376991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2" y="1015063"/>
            <a:ext cx="348256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제품 카테고리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- </a:t>
            </a:r>
            <a:r>
              <a:rPr lang="ko-KR" altLang="en-US" sz="1400" b="1" dirty="0">
                <a:latin typeface="+mn-ea"/>
              </a:rPr>
              <a:t>제품간 품질 편차가 큰 카테고리와 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 </a:t>
            </a:r>
            <a:r>
              <a:rPr lang="ko-KR" altLang="en-US" sz="1400" b="1" dirty="0">
                <a:latin typeface="+mn-ea"/>
              </a:rPr>
              <a:t>적은 카테고리의 만족도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분포는 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 </a:t>
            </a:r>
            <a:r>
              <a:rPr lang="ko-KR" altLang="en-US" sz="1400" b="1" dirty="0">
                <a:latin typeface="+mn-ea"/>
              </a:rPr>
              <a:t>다르지 않을까</a:t>
            </a:r>
            <a:r>
              <a:rPr lang="en-US" altLang="ko-KR" sz="1400" b="1" dirty="0">
                <a:latin typeface="+mn-ea"/>
              </a:rPr>
              <a:t>? </a:t>
            </a:r>
            <a:r>
              <a:rPr lang="ko-KR" altLang="en-US" sz="1400" b="1" dirty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(ex. </a:t>
            </a:r>
            <a:r>
              <a:rPr lang="ko-KR" altLang="en-US" sz="1400" dirty="0">
                <a:latin typeface="+mn-ea"/>
              </a:rPr>
              <a:t>비교적 균일한 퀄리티의 </a:t>
            </a:r>
            <a:r>
              <a:rPr lang="en-US" altLang="ko-KR" sz="1400" dirty="0">
                <a:latin typeface="+mn-ea"/>
              </a:rPr>
              <a:t>book    </a:t>
            </a: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en-US" altLang="ko-KR" sz="1400" dirty="0" err="1">
                <a:latin typeface="+mn-ea"/>
              </a:rPr>
              <a:t>vs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다양한 퀄리티의 제품이 존재할   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수 있는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home_living</a:t>
            </a:r>
            <a:r>
              <a:rPr lang="en-US" altLang="ko-KR" sz="1400" dirty="0">
                <a:latin typeface="+mn-ea"/>
              </a:rPr>
              <a:t>, furniture)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 </a:t>
            </a:r>
            <a:r>
              <a:rPr lang="en-US" altLang="ko-KR" sz="1400" dirty="0">
                <a:latin typeface="+mn-ea"/>
              </a:rPr>
              <a:t>book </a:t>
            </a:r>
            <a:r>
              <a:rPr lang="ko-KR" altLang="en-US" sz="1400" dirty="0">
                <a:latin typeface="+mn-ea"/>
              </a:rPr>
              <a:t>카테고리는 리뷰스코어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4~5</a:t>
            </a:r>
            <a:r>
              <a:rPr lang="ko-KR" altLang="en-US" sz="1400" dirty="0">
                <a:latin typeface="+mn-ea"/>
              </a:rPr>
              <a:t>점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home_living</a:t>
            </a:r>
            <a:r>
              <a:rPr lang="en-US" altLang="ko-KR" sz="1400" dirty="0">
                <a:latin typeface="+mn-ea"/>
              </a:rPr>
              <a:t>, furniture    </a:t>
            </a: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카테고리는 </a:t>
            </a:r>
            <a:r>
              <a:rPr lang="en-US" altLang="ko-KR" sz="1400" dirty="0">
                <a:latin typeface="+mn-ea"/>
              </a:rPr>
              <a:t>1~3</a:t>
            </a:r>
            <a:r>
              <a:rPr lang="ko-KR" altLang="en-US" sz="1400" dirty="0">
                <a:latin typeface="+mn-ea"/>
              </a:rPr>
              <a:t>점 비율이  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상대적으로 높은 것으로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나타남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B7A07-D6B9-4293-8E60-592561C83799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906527" y="660268"/>
            <a:ext cx="8237094" cy="5537464"/>
            <a:chOff x="3329135" y="999539"/>
            <a:chExt cx="8703650" cy="5537464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2A2A0844-7700-4113-8CC0-5BCC279980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0"/>
            <a:stretch/>
          </p:blipFill>
          <p:spPr bwMode="auto">
            <a:xfrm>
              <a:off x="3329135" y="1276538"/>
              <a:ext cx="8703650" cy="5260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548958" y="4959927"/>
              <a:ext cx="8185837" cy="2770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SemiBold" panose="020B0700000101010101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553008" y="2755501"/>
              <a:ext cx="8185837" cy="2770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SemiBold" panose="020B0700000101010101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39153" y="3646022"/>
              <a:ext cx="8185837" cy="2770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SemiBold" panose="020B0700000101010101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74534" y="999539"/>
              <a:ext cx="3189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제품 </a:t>
              </a:r>
              <a:r>
                <a:rPr lang="ko-KR" altLang="en-US" sz="1200" b="1" dirty="0" err="1">
                  <a:latin typeface="+mn-ea"/>
                </a:rPr>
                <a:t>카테고리별</a:t>
              </a:r>
              <a:r>
                <a:rPr lang="ko-KR" altLang="en-US" sz="1200" b="1" dirty="0">
                  <a:latin typeface="+mn-ea"/>
                </a:rPr>
                <a:t> 만족도 분포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Product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8498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3251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CC62C4-6407-4D3A-9287-DD4019F02123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2" y="937103"/>
            <a:ext cx="29314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배송 지연 및 소요일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dirty="0">
                <a:latin typeface="+mn-ea"/>
                <a:sym typeface="Wingdings" pitchFamily="2" charset="2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- </a:t>
            </a:r>
            <a:r>
              <a:rPr lang="ko-KR" altLang="en-US" sz="1400" b="1" dirty="0">
                <a:latin typeface="+mn-ea"/>
                <a:sym typeface="Wingdings" pitchFamily="2" charset="2"/>
              </a:rPr>
              <a:t>배송기간이 길수록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, </a:t>
            </a:r>
            <a:r>
              <a:rPr lang="ko-KR" altLang="en-US" sz="1400" b="1" dirty="0">
                <a:latin typeface="+mn-ea"/>
                <a:sym typeface="Wingdings" pitchFamily="2" charset="2"/>
              </a:rPr>
              <a:t>예상일 </a:t>
            </a:r>
            <a:endParaRPr lang="en-US" altLang="ko-KR" sz="1400" b="1" dirty="0">
              <a:latin typeface="+mn-ea"/>
              <a:sym typeface="Wingdings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  <a:sym typeface="Wingdings" pitchFamily="2" charset="2"/>
              </a:rPr>
              <a:t>    </a:t>
            </a:r>
            <a:r>
              <a:rPr lang="ko-KR" altLang="en-US" sz="1400" b="1" dirty="0">
                <a:latin typeface="+mn-ea"/>
                <a:sym typeface="Wingdings" pitchFamily="2" charset="2"/>
              </a:rPr>
              <a:t>보다 늦어질 수록 만족도가  </a:t>
            </a:r>
            <a:endParaRPr lang="en-US" altLang="ko-KR" sz="1400" b="1" dirty="0">
              <a:latin typeface="+mn-ea"/>
              <a:sym typeface="Wingdings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  <a:sym typeface="Wingdings" pitchFamily="2" charset="2"/>
              </a:rPr>
              <a:t>    </a:t>
            </a:r>
            <a:r>
              <a:rPr lang="ko-KR" altLang="en-US" sz="1400" b="1" dirty="0">
                <a:latin typeface="+mn-ea"/>
                <a:sym typeface="Wingdings" pitchFamily="2" charset="2"/>
              </a:rPr>
              <a:t>낮아지지 않을까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?</a:t>
            </a:r>
          </a:p>
          <a:p>
            <a:pPr latinLnBrk="0"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 </a:t>
            </a:r>
            <a:r>
              <a:rPr lang="ko-KR" altLang="en-US" sz="1400" dirty="0">
                <a:latin typeface="+mn-ea"/>
              </a:rPr>
              <a:t>배송지연일수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배송준비일수</a:t>
            </a:r>
            <a:r>
              <a:rPr lang="en-US" altLang="ko-KR" sz="1400" dirty="0">
                <a:latin typeface="+mn-ea"/>
              </a:rPr>
              <a:t>,   </a:t>
            </a: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배송일수 모두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만족도와   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반비례하는 경향 확인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(</a:t>
            </a:r>
            <a:r>
              <a:rPr lang="ko-KR" altLang="en-US" sz="1400" dirty="0">
                <a:latin typeface="+mn-ea"/>
              </a:rPr>
              <a:t>배송지연일수의 경우  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평균적으로 예상일보다 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빠르게 배송되어 음수로 </a:t>
            </a: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</a:t>
            </a:r>
            <a:r>
              <a:rPr lang="ko-KR" altLang="en-US" sz="1400" dirty="0">
                <a:latin typeface="+mn-ea"/>
              </a:rPr>
              <a:t>나타남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662529" y="1379752"/>
            <a:ext cx="3572821" cy="2018066"/>
            <a:chOff x="7912763" y="1549543"/>
            <a:chExt cx="3946377" cy="2137352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2763" y="1549543"/>
              <a:ext cx="3946377" cy="2137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8254222" y="1628801"/>
              <a:ext cx="2075781" cy="18772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SemiBold" panose="020B0700000101010101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80900" y="1379752"/>
            <a:ext cx="3410999" cy="2002105"/>
            <a:chOff x="3493976" y="1539606"/>
            <a:chExt cx="3978638" cy="2096679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976" y="1539606"/>
              <a:ext cx="3978638" cy="2096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3925156" y="1647730"/>
              <a:ext cx="2075781" cy="18583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SemiBold" panose="020B0700000101010101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780900" y="4301110"/>
            <a:ext cx="3410999" cy="1987122"/>
            <a:chOff x="3493976" y="3960225"/>
            <a:chExt cx="4087076" cy="2178024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976" y="3960225"/>
              <a:ext cx="4087076" cy="2178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3888322" y="4021873"/>
              <a:ext cx="2139774" cy="19565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SemiBold" panose="020B0700000101010101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862381" y="937103"/>
            <a:ext cx="303320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* </a:t>
            </a:r>
            <a:r>
              <a:rPr lang="ko-KR" altLang="en-US" sz="1050" b="1" dirty="0">
                <a:solidFill>
                  <a:srgbClr val="000000"/>
                </a:solidFill>
                <a:latin typeface="+mn-ea"/>
              </a:rPr>
              <a:t>배송지연일수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실제 도착일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–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예상 도착일</a:t>
            </a:r>
            <a:endParaRPr lang="en-US" altLang="ko-KR" sz="1050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(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예정일 대비 며칠이나 빨리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늦게 도착했는지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728781" y="927892"/>
            <a:ext cx="46049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* </a:t>
            </a:r>
            <a:r>
              <a:rPr lang="ko-KR" altLang="en-US" sz="1050" b="1" dirty="0">
                <a:solidFill>
                  <a:srgbClr val="000000"/>
                </a:solidFill>
                <a:latin typeface="+mn-ea"/>
              </a:rPr>
              <a:t>배송준비일수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배송 접수일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–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주문일</a:t>
            </a:r>
            <a:endParaRPr lang="en-US" altLang="ko-KR" sz="1050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(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주문 후 셀러가 제품을 배송접수하기까지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며칠 소요됐는지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2805" y="474640"/>
            <a:ext cx="477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atin typeface="+mn-ea"/>
              </a:rPr>
              <a:t>리뷰스코어별</a:t>
            </a:r>
            <a:r>
              <a:rPr lang="ko-KR" altLang="en-US" sz="1400" b="1" dirty="0">
                <a:latin typeface="+mn-ea"/>
              </a:rPr>
              <a:t> 배송지연일수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배송준비일수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배송소요일수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780900" y="3767763"/>
            <a:ext cx="33457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* </a:t>
            </a:r>
            <a:r>
              <a:rPr lang="ko-KR" altLang="en-US" sz="1050" b="1" dirty="0">
                <a:solidFill>
                  <a:srgbClr val="000000"/>
                </a:solidFill>
                <a:latin typeface="+mn-ea"/>
              </a:rPr>
              <a:t>배송소요일수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실제 도착일 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– 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주문 접수일</a:t>
            </a:r>
            <a:endParaRPr lang="en-US" altLang="ko-KR" sz="1050" dirty="0">
              <a:solidFill>
                <a:srgbClr val="000000"/>
              </a:solidFill>
              <a:latin typeface="+mn-ea"/>
            </a:endParaRPr>
          </a:p>
          <a:p>
            <a:pPr fontAlgn="ctr"/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  (</a:t>
            </a:r>
            <a:r>
              <a:rPr lang="ko-KR" altLang="en-US" sz="1050" dirty="0">
                <a:solidFill>
                  <a:srgbClr val="000000"/>
                </a:solidFill>
                <a:latin typeface="+mn-ea"/>
              </a:rPr>
              <a:t>고객이 주문 후 제품을 받기까지 며칠 소요됐는지</a:t>
            </a:r>
            <a:r>
              <a:rPr lang="en-US" altLang="ko-KR" sz="105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662529" y="3598752"/>
            <a:ext cx="4028191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84138" indent="-84138" fontAlgn="ctr" latinLnBrk="0"/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이슈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&gt;</a:t>
            </a:r>
          </a:p>
          <a:p>
            <a:pPr marL="84138" indent="-84138" fontAlgn="ctr" latinLnBrk="0">
              <a:buFontTx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리뷰는 제품 수령시점 혹은 예상 배송일이 지난 시점부터 남길 수 있어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고객이 리뷰를 남긴 시점에 제품을 받지 못한 상태인 경우 배송지연일수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배송준비일수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배송소요일수가 만족도에 정확히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반영되지 않음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  <a:p>
            <a:pPr marL="84138" indent="-84138" fontAlgn="ctr" latinLnBrk="0">
              <a:buFontTx/>
              <a:buChar char="-"/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위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sym typeface="Wingdings" pitchFamily="2" charset="2"/>
              </a:rPr>
              <a:t>피쳐를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 고객 만족 예측에 직접 사용하는 것은 부적절할 것으로 판단</a:t>
            </a:r>
            <a:endParaRPr lang="en-US" altLang="ko-KR" sz="120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marL="84138" indent="-84138" fontAlgn="ctr" latinLnBrk="0">
              <a:buFontTx/>
              <a:buChar char="-"/>
            </a:pPr>
            <a:endParaRPr lang="en-US" altLang="ko-KR" sz="1200" dirty="0">
              <a:solidFill>
                <a:srgbClr val="000000"/>
              </a:solidFill>
              <a:latin typeface="+mn-ea"/>
              <a:sym typeface="Wingdings" pitchFamily="2" charset="2"/>
            </a:endParaRPr>
          </a:p>
          <a:p>
            <a:pPr marL="84138" indent="-84138" fontAlgn="ctr" latinLnBrk="0"/>
            <a:r>
              <a:rPr lang="en-US" altLang="ko-KR" sz="1200" b="1" dirty="0">
                <a:solidFill>
                  <a:srgbClr val="000000"/>
                </a:solidFill>
                <a:latin typeface="+mn-ea"/>
                <a:sym typeface="Wingdings" pitchFamily="2" charset="2"/>
              </a:rPr>
              <a:t>&lt;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  <a:sym typeface="Wingdings" pitchFamily="2" charset="2"/>
              </a:rPr>
              <a:t>대안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  <a:sym typeface="Wingdings" pitchFamily="2" charset="2"/>
              </a:rPr>
              <a:t>&gt;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  <a:p>
            <a:pPr marL="84138" indent="-84138" fontAlgn="ctr" latinLnBrk="0"/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해당 주문 건 셀러에 대한 과거 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개월 배송지연일수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배송준비일수 평균을 계산하여 </a:t>
            </a:r>
            <a:r>
              <a:rPr lang="ko-KR" altLang="en-US" sz="1200" b="1" dirty="0" err="1">
                <a:solidFill>
                  <a:srgbClr val="000000"/>
                </a:solidFill>
                <a:latin typeface="+mn-ea"/>
              </a:rPr>
              <a:t>피쳐로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 활용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셀러별로  서비스 속도</a:t>
            </a:r>
            <a:r>
              <a:rPr lang="en-US" altLang="ko-KR" sz="12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latin typeface="+mn-ea"/>
              </a:rPr>
              <a:t>경향성이 있을 것으로 추측</a:t>
            </a:r>
            <a:endParaRPr lang="en-US" altLang="ko-KR" sz="1200" b="1" dirty="0">
              <a:solidFill>
                <a:srgbClr val="000000"/>
              </a:solidFill>
              <a:latin typeface="+mn-ea"/>
            </a:endParaRPr>
          </a:p>
          <a:p>
            <a:pPr marL="84138" indent="-84138" fontAlgn="ctr" latinLnBrk="0"/>
            <a:r>
              <a:rPr lang="en-US" altLang="ko-KR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- ‘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배송 소요일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’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 자체는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물류 인프라 및 특수상황에 큰 영향을 받을 수밖에 없는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sym typeface="Wingdings" pitchFamily="2" charset="2"/>
              </a:rPr>
              <a:t>피쳐로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sym typeface="Wingdings" pitchFamily="2" charset="2"/>
              </a:rPr>
              <a:t>각 셀러의 특성으로 활용하기에는 부적절할 것으로 판단하여 미사용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Delivery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3489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3DD09D-5ED8-4FBB-B9D9-0BCA89A1E571}"/>
              </a:ext>
            </a:extLst>
          </p:cNvPr>
          <p:cNvSpPr/>
          <p:nvPr/>
        </p:nvSpPr>
        <p:spPr>
          <a:xfrm>
            <a:off x="0" y="0"/>
            <a:ext cx="376991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LG Smart UI Light" panose="020B03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50CAA4F-1158-4A87-90DA-5BA97E12B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"/>
          <a:stretch/>
        </p:blipFill>
        <p:spPr bwMode="auto">
          <a:xfrm>
            <a:off x="3880294" y="1354263"/>
            <a:ext cx="8331502" cy="497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4" y="901605"/>
            <a:ext cx="343653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셀러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및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주문자 거주지</a:t>
            </a:r>
            <a:endParaRPr lang="en-US" altLang="ko-KR" sz="1400" b="1" dirty="0"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+mn-ea"/>
                <a:sym typeface="Wingdings" pitchFamily="2" charset="2"/>
              </a:rPr>
              <a:t>도로가 발달하지 않은 지역은 상대적으로 배송이 지연되는 경우가 많지 않을까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?</a:t>
            </a:r>
            <a:r>
              <a:rPr lang="en-US" altLang="ko-KR" sz="1400" b="1" dirty="0">
                <a:latin typeface="+mn-ea"/>
              </a:rPr>
              <a:t> </a:t>
            </a:r>
          </a:p>
          <a:p>
            <a:pPr latinLnBrk="0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marL="263525" indent="-263525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</a:t>
            </a: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브라질에는 안정적인 물류 인프라를 갖추지 못한 </a:t>
            </a:r>
            <a:r>
              <a:rPr lang="en-US" altLang="ko-KR" sz="1400" dirty="0">
                <a:latin typeface="+mn-ea"/>
              </a:rPr>
              <a:t>state</a:t>
            </a:r>
            <a:r>
              <a:rPr lang="ko-KR" altLang="en-US" sz="1400" dirty="0">
                <a:latin typeface="+mn-ea"/>
              </a:rPr>
              <a:t>가 많으며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이에 따른 배송 기간 증가는 고객 만족도에 영향을 미칠 것으로 가정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02B7A07-D6B9-4293-8E60-592561C83799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16279" y="763398"/>
            <a:ext cx="3189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셀러 및 주문자 </a:t>
            </a:r>
            <a:r>
              <a:rPr lang="ko-KR" altLang="en-US" sz="1200" b="1" dirty="0" err="1">
                <a:latin typeface="+mn-ea"/>
              </a:rPr>
              <a:t>거주지별</a:t>
            </a:r>
            <a:r>
              <a:rPr lang="ko-KR" altLang="en-US" sz="1200" b="1" dirty="0">
                <a:latin typeface="+mn-ea"/>
              </a:rPr>
              <a:t> 배송일 평균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4" y="4034300"/>
            <a:ext cx="2658186" cy="2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84509" y="6015237"/>
            <a:ext cx="9489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700" dirty="0">
                <a:ea typeface="LG Smart UI SemiBold" panose="020B0700000101010101"/>
              </a:rPr>
              <a:t>상파울로 및 주요도시 중심으로 도로 인프라 발달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10466" y="4602238"/>
            <a:ext cx="9489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700" dirty="0" err="1">
                <a:ea typeface="LG Smart UI SemiBold" panose="020B0700000101010101"/>
              </a:rPr>
              <a:t>열대우림이</a:t>
            </a:r>
            <a:r>
              <a:rPr lang="ko-KR" altLang="en-US" sz="700" dirty="0">
                <a:ea typeface="LG Smart UI SemiBold" panose="020B0700000101010101"/>
              </a:rPr>
              <a:t> 있는 북부지역 인프라 부족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29076C-BB15-4403-A801-45B221CB1B68}"/>
              </a:ext>
            </a:extLst>
          </p:cNvPr>
          <p:cNvSpPr/>
          <p:nvPr/>
        </p:nvSpPr>
        <p:spPr>
          <a:xfrm rot="5400000">
            <a:off x="8554859" y="3721093"/>
            <a:ext cx="4726694" cy="27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SemiBold" panose="020B070000010101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2A09BF-12F9-4F40-A8F0-443E62DC40B8}"/>
              </a:ext>
            </a:extLst>
          </p:cNvPr>
          <p:cNvSpPr/>
          <p:nvPr/>
        </p:nvSpPr>
        <p:spPr>
          <a:xfrm rot="5400000">
            <a:off x="2463490" y="3721093"/>
            <a:ext cx="4726694" cy="27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SemiBold" panose="020B0700000101010101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Delivery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83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-1" y="0"/>
            <a:ext cx="355911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BCC62C4-6407-4D3A-9287-DD4019F02123}"/>
              </a:ext>
            </a:extLst>
          </p:cNvPr>
          <p:cNvCxnSpPr>
            <a:cxnSpLocks/>
          </p:cNvCxnSpPr>
          <p:nvPr/>
        </p:nvCxnSpPr>
        <p:spPr>
          <a:xfrm flipV="1">
            <a:off x="483801" y="763398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2910D4-FBDB-451A-BA84-53E781074647}"/>
              </a:ext>
            </a:extLst>
          </p:cNvPr>
          <p:cNvSpPr txBox="1"/>
          <p:nvPr/>
        </p:nvSpPr>
        <p:spPr>
          <a:xfrm>
            <a:off x="313584" y="917423"/>
            <a:ext cx="3245532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셀러 만족도 평균</a:t>
            </a:r>
            <a:endParaRPr lang="en-US" altLang="ko-KR" sz="1400" b="1" dirty="0"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+mn-ea"/>
              </a:rPr>
              <a:t>만족도 평균이 낮은 셀러에게서  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구입한 경우 불만족할 확률이  </a:t>
            </a:r>
            <a:endParaRPr lang="en-US" altLang="ko-KR" sz="1400" b="1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</a:t>
            </a:r>
            <a:r>
              <a:rPr lang="ko-KR" altLang="en-US" sz="1400" b="1" dirty="0">
                <a:latin typeface="+mn-ea"/>
              </a:rPr>
              <a:t>높아지지 않을까</a:t>
            </a:r>
            <a:r>
              <a:rPr lang="en-US" altLang="ko-KR" sz="1400" b="1" dirty="0">
                <a:latin typeface="+mn-ea"/>
              </a:rPr>
              <a:t>?   </a:t>
            </a:r>
          </a:p>
          <a:p>
            <a:pPr latinLnBrk="0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코멘트 길이</a:t>
            </a:r>
            <a:endParaRPr lang="en-US" altLang="ko-KR" sz="1400" b="1" dirty="0"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sz="1400" b="1" dirty="0">
                <a:latin typeface="+mn-ea"/>
                <a:sym typeface="Wingdings" pitchFamily="2" charset="2"/>
              </a:rPr>
              <a:t>고객이 주문에 대해 불만족한 경우 코멘트를 더 길게 남기지 않을까</a:t>
            </a:r>
            <a:r>
              <a:rPr lang="en-US" altLang="ko-KR" sz="1400" b="1" dirty="0">
                <a:latin typeface="+mn-ea"/>
                <a:sym typeface="Wingdings" pitchFamily="2" charset="2"/>
              </a:rPr>
              <a:t>? </a:t>
            </a:r>
          </a:p>
          <a:p>
            <a:pPr marL="173038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+mn-ea"/>
              </a:rPr>
              <a:t> 만족도가 낮았던 주문은 리뷰    </a:t>
            </a:r>
            <a:endParaRPr lang="en-US" altLang="ko-KR" sz="1400" dirty="0">
              <a:latin typeface="+mn-ea"/>
            </a:endParaRPr>
          </a:p>
          <a:p>
            <a:pPr marL="173038" latinLnBrk="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코멘트 글자 수가 많은 경향</a:t>
            </a:r>
            <a:endParaRPr lang="en-US" altLang="ko-KR" sz="1400" dirty="0">
              <a:latin typeface="+mn-ea"/>
            </a:endParaRPr>
          </a:p>
          <a:p>
            <a:pPr marL="173038" latinLnBrk="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1400" dirty="0">
                <a:latin typeface="+mn-ea"/>
                <a:sym typeface="Wingdings" pitchFamily="2" charset="2"/>
              </a:rPr>
              <a:t> 코멘트를 남긴 경우와 남기지 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marL="173038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 </a:t>
            </a:r>
            <a:r>
              <a:rPr lang="ko-KR" altLang="en-US" sz="1400" dirty="0">
                <a:latin typeface="+mn-ea"/>
                <a:sym typeface="Wingdings" pitchFamily="2" charset="2"/>
              </a:rPr>
              <a:t>않은 경우 </a:t>
            </a:r>
            <a:r>
              <a:rPr lang="ko-KR" altLang="en-US" sz="1400" dirty="0" err="1">
                <a:latin typeface="+mn-ea"/>
                <a:sym typeface="Wingdings" pitchFamily="2" charset="2"/>
              </a:rPr>
              <a:t>비교시</a:t>
            </a:r>
            <a:r>
              <a:rPr lang="en-US" altLang="ko-KR" sz="1400" dirty="0">
                <a:latin typeface="+mn-ea"/>
                <a:sym typeface="Wingdings" pitchFamily="2" charset="2"/>
              </a:rPr>
              <a:t> </a:t>
            </a:r>
            <a:r>
              <a:rPr lang="ko-KR" altLang="en-US" sz="1400" dirty="0">
                <a:latin typeface="+mn-ea"/>
                <a:sym typeface="Wingdings" pitchFamily="2" charset="2"/>
              </a:rPr>
              <a:t>남긴 경우에 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marL="173038"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 </a:t>
            </a:r>
            <a:r>
              <a:rPr lang="ko-KR" altLang="en-US" sz="1400" dirty="0">
                <a:latin typeface="+mn-ea"/>
                <a:sym typeface="Wingdings" pitchFamily="2" charset="2"/>
              </a:rPr>
              <a:t>불만족 건이 더 많음을 확인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atinLnBrk="0">
              <a:lnSpc>
                <a:spcPct val="150000"/>
              </a:lnSpc>
            </a:pPr>
            <a:endParaRPr lang="en-US" altLang="ko-KR" sz="1400" dirty="0">
              <a:latin typeface="+mn-ea"/>
              <a:sym typeface="Wingdings" pitchFamily="2" charset="2"/>
            </a:endParaRPr>
          </a:p>
          <a:p>
            <a:pPr marL="285750" indent="-285750" latinLnBrk="0">
              <a:lnSpc>
                <a:spcPct val="150000"/>
              </a:lnSpc>
              <a:buFont typeface="Wingdings"/>
              <a:buChar char="è"/>
            </a:pPr>
            <a:r>
              <a:rPr lang="ko-KR" altLang="en-US" sz="1400" dirty="0">
                <a:latin typeface="+mn-ea"/>
                <a:sym typeface="Wingdings" pitchFamily="2" charset="2"/>
              </a:rPr>
              <a:t>해당 주문 이전 시점까지 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  </a:t>
            </a:r>
            <a:r>
              <a:rPr lang="ko-KR" altLang="en-US" sz="1400" dirty="0">
                <a:latin typeface="+mn-ea"/>
                <a:sym typeface="Wingdings" pitchFamily="2" charset="2"/>
              </a:rPr>
              <a:t>해당 셀러가 받은 리뷰 스코어와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dirty="0">
                <a:latin typeface="+mn-ea"/>
                <a:sym typeface="Wingdings" pitchFamily="2" charset="2"/>
              </a:rPr>
              <a:t>     </a:t>
            </a:r>
            <a:r>
              <a:rPr lang="ko-KR" altLang="en-US" sz="1400" dirty="0">
                <a:latin typeface="+mn-ea"/>
                <a:sym typeface="Wingdings" pitchFamily="2" charset="2"/>
              </a:rPr>
              <a:t>코멘트길이의 평균을</a:t>
            </a:r>
            <a:r>
              <a:rPr lang="en-US" altLang="ko-KR" sz="1400" dirty="0">
                <a:latin typeface="+mn-ea"/>
                <a:sym typeface="Wingdings" pitchFamily="2" charset="2"/>
              </a:rPr>
              <a:t> </a:t>
            </a:r>
            <a:r>
              <a:rPr lang="ko-KR" altLang="en-US" sz="1400" dirty="0" err="1">
                <a:latin typeface="+mn-ea"/>
                <a:sym typeface="Wingdings" pitchFamily="2" charset="2"/>
              </a:rPr>
              <a:t>피쳐로</a:t>
            </a:r>
            <a:r>
              <a:rPr lang="ko-KR" altLang="en-US" sz="1400" dirty="0">
                <a:latin typeface="+mn-ea"/>
                <a:sym typeface="Wingdings" pitchFamily="2" charset="2"/>
              </a:rPr>
              <a:t> 선정 </a:t>
            </a:r>
            <a:endParaRPr lang="en-US" altLang="ko-KR" sz="1400" dirty="0">
              <a:latin typeface="+mn-ea"/>
              <a:sym typeface="Wingdings" pitchFamily="2" charset="2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725327" y="648894"/>
            <a:ext cx="4019740" cy="2510567"/>
            <a:chOff x="3609080" y="3415552"/>
            <a:chExt cx="4027773" cy="2568789"/>
          </a:xfrm>
        </p:grpSpPr>
        <p:sp>
          <p:nvSpPr>
            <p:cNvPr id="20" name="TextBox 19"/>
            <p:cNvSpPr txBox="1"/>
            <p:nvPr/>
          </p:nvSpPr>
          <p:spPr>
            <a:xfrm>
              <a:off x="4210312" y="3415552"/>
              <a:ext cx="3190281" cy="283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ea typeface="LG Smart UI SemiBold" panose="020B0700000101010101"/>
                </a:rPr>
                <a:t>리뷰 </a:t>
              </a:r>
              <a:r>
                <a:rPr lang="ko-KR" altLang="en-US" sz="1200" b="1" dirty="0" err="1">
                  <a:ea typeface="LG Smart UI SemiBold" panose="020B0700000101010101"/>
                </a:rPr>
                <a:t>스코어별</a:t>
              </a:r>
              <a:r>
                <a:rPr lang="ko-KR" altLang="en-US" sz="1200" b="1" dirty="0">
                  <a:ea typeface="LG Smart UI SemiBold" panose="020B0700000101010101"/>
                </a:rPr>
                <a:t> 코멘트 길이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609080" y="3692551"/>
              <a:ext cx="4027773" cy="2291790"/>
              <a:chOff x="3563604" y="843653"/>
              <a:chExt cx="3330335" cy="1763745"/>
            </a:xfrm>
          </p:grpSpPr>
          <p:pic>
            <p:nvPicPr>
              <p:cNvPr id="9218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604" y="843653"/>
                <a:ext cx="3330335" cy="17637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3897718" y="897818"/>
                <a:ext cx="1756304" cy="17095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LG Smart UI SemiBold" panose="020B0700000101010101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3925650" y="3607109"/>
            <a:ext cx="7862830" cy="2586452"/>
            <a:chOff x="3926169" y="514474"/>
            <a:chExt cx="7671672" cy="2473042"/>
          </a:xfrm>
        </p:grpSpPr>
        <p:sp>
          <p:nvSpPr>
            <p:cNvPr id="26" name="TextBox 25"/>
            <p:cNvSpPr txBox="1"/>
            <p:nvPr/>
          </p:nvSpPr>
          <p:spPr>
            <a:xfrm>
              <a:off x="4746516" y="514474"/>
              <a:ext cx="6686764" cy="264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ea typeface="LG Smart UI SemiBold" panose="020B0700000101010101"/>
                </a:rPr>
                <a:t>코멘트를 남겼을 때 만족도 </a:t>
              </a:r>
              <a:r>
                <a:rPr lang="ko-KR" altLang="en-US" sz="1200" b="1" dirty="0" err="1">
                  <a:ea typeface="LG Smart UI SemiBold" panose="020B0700000101010101"/>
                </a:rPr>
                <a:t>분표</a:t>
              </a:r>
              <a:r>
                <a:rPr lang="ko-KR" altLang="en-US" sz="1200" b="1" dirty="0">
                  <a:ea typeface="LG Smart UI SemiBold" panose="020B0700000101010101"/>
                </a:rPr>
                <a:t> </a:t>
              </a:r>
              <a:r>
                <a:rPr lang="en-US" altLang="ko-KR" sz="1200" b="1" dirty="0">
                  <a:ea typeface="LG Smart UI SemiBold" panose="020B0700000101010101"/>
                </a:rPr>
                <a:t>(</a:t>
              </a:r>
              <a:r>
                <a:rPr lang="ko-KR" altLang="en-US" sz="1200" b="1" dirty="0">
                  <a:ea typeface="LG Smart UI SemiBold" panose="020B0700000101010101"/>
                </a:rPr>
                <a:t>좌</a:t>
              </a:r>
              <a:r>
                <a:rPr lang="en-US" altLang="ko-KR" sz="1200" b="1" dirty="0">
                  <a:ea typeface="LG Smart UI SemiBold" panose="020B0700000101010101"/>
                </a:rPr>
                <a:t>)   </a:t>
              </a:r>
              <a:r>
                <a:rPr lang="ko-KR" altLang="en-US" sz="1200" b="1" dirty="0">
                  <a:ea typeface="LG Smart UI SemiBold" panose="020B0700000101010101"/>
                </a:rPr>
                <a:t> </a:t>
              </a:r>
              <a:r>
                <a:rPr lang="en-US" altLang="ko-KR" sz="1200" b="1" dirty="0">
                  <a:ea typeface="LG Smart UI SemiBold" panose="020B0700000101010101"/>
                </a:rPr>
                <a:t>vs    </a:t>
              </a:r>
              <a:r>
                <a:rPr lang="ko-KR" altLang="en-US" sz="1200" b="1" dirty="0">
                  <a:ea typeface="LG Smart UI SemiBold" panose="020B0700000101010101"/>
                </a:rPr>
                <a:t>코멘트를 남기지 않았을 때</a:t>
              </a:r>
              <a:r>
                <a:rPr lang="en-US" altLang="ko-KR" sz="1200" b="1" dirty="0">
                  <a:ea typeface="LG Smart UI SemiBold" panose="020B0700000101010101"/>
                </a:rPr>
                <a:t>(</a:t>
              </a:r>
              <a:r>
                <a:rPr lang="ko-KR" altLang="en-US" sz="1200" b="1" dirty="0">
                  <a:ea typeface="LG Smart UI SemiBold" panose="020B0700000101010101"/>
                </a:rPr>
                <a:t>우</a:t>
              </a:r>
              <a:r>
                <a:rPr lang="en-US" altLang="ko-KR" sz="1200" b="1" dirty="0">
                  <a:ea typeface="LG Smart UI SemiBold" panose="020B0700000101010101"/>
                </a:rPr>
                <a:t>)  </a:t>
              </a:r>
              <a:r>
                <a:rPr lang="ko-KR" altLang="en-US" sz="1200" b="1" dirty="0">
                  <a:ea typeface="LG Smart UI SemiBold" panose="020B0700000101010101"/>
                </a:rPr>
                <a:t>만족도 분포 비교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26169" y="877274"/>
              <a:ext cx="7671672" cy="2110242"/>
              <a:chOff x="6632728" y="840670"/>
              <a:chExt cx="5543995" cy="1764251"/>
            </a:xfrm>
          </p:grpSpPr>
          <p:pic>
            <p:nvPicPr>
              <p:cNvPr id="921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2728" y="843653"/>
                <a:ext cx="2716161" cy="1760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20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85187" y="840670"/>
                <a:ext cx="2691536" cy="17497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6946454" y="895341"/>
                <a:ext cx="889813" cy="17095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LG Smart UI SemiBold" panose="020B0700000101010101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A6172C9-EC21-4C7E-88C8-640D0410E456}"/>
              </a:ext>
            </a:extLst>
          </p:cNvPr>
          <p:cNvSpPr txBox="1"/>
          <p:nvPr/>
        </p:nvSpPr>
        <p:spPr>
          <a:xfrm>
            <a:off x="441856" y="233660"/>
            <a:ext cx="270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Review Score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373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06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239540" y="1783618"/>
            <a:ext cx="93192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모델링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sz="5400" dirty="0">
                <a:solidFill>
                  <a:schemeClr val="tx1"/>
                </a:solidFill>
                <a:latin typeface="+mn-ea"/>
                <a:ea typeface="+mn-ea"/>
              </a:rPr>
              <a:t>Model prediction</a:t>
            </a:r>
          </a:p>
        </p:txBody>
      </p:sp>
    </p:spTree>
    <p:extLst>
      <p:ext uri="{BB962C8B-B14F-4D97-AF65-F5344CB8AC3E}">
        <p14:creationId xmlns:p14="http://schemas.microsoft.com/office/powerpoint/2010/main" val="292243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FFFBE518-1620-47B8-8D64-87A9061962A9}"/>
              </a:ext>
            </a:extLst>
          </p:cNvPr>
          <p:cNvSpPr/>
          <p:nvPr/>
        </p:nvSpPr>
        <p:spPr>
          <a:xfrm>
            <a:off x="8440168" y="1623037"/>
            <a:ext cx="3533429" cy="5189556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B87603-5A4F-4D08-99C3-7DC5158484B1}"/>
              </a:ext>
            </a:extLst>
          </p:cNvPr>
          <p:cNvSpPr/>
          <p:nvPr/>
        </p:nvSpPr>
        <p:spPr>
          <a:xfrm>
            <a:off x="4222783" y="1623037"/>
            <a:ext cx="3797988" cy="5169276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459B6D-50AD-4482-AEE6-F3396863B3EE}"/>
              </a:ext>
            </a:extLst>
          </p:cNvPr>
          <p:cNvSpPr/>
          <p:nvPr/>
        </p:nvSpPr>
        <p:spPr>
          <a:xfrm>
            <a:off x="435820" y="1623037"/>
            <a:ext cx="3360904" cy="5169277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FBBA-F271-4408-AED4-DD623532401B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E4BC-8DDD-44C5-8A35-745CB5D09CFA}"/>
              </a:ext>
            </a:extLst>
          </p:cNvPr>
          <p:cNvSpPr txBox="1"/>
          <p:nvPr/>
        </p:nvSpPr>
        <p:spPr>
          <a:xfrm>
            <a:off x="448379" y="246045"/>
            <a:ext cx="289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모델 적합 </a:t>
            </a:r>
            <a:r>
              <a:rPr lang="en-US" altLang="ko-KR" b="1" dirty="0">
                <a:latin typeface="+mn-ea"/>
              </a:rPr>
              <a:t>(</a:t>
            </a:r>
            <a:r>
              <a:rPr lang="en-US" altLang="ko-KR" b="1" dirty="0" err="1">
                <a:latin typeface="+mn-ea"/>
              </a:rPr>
              <a:t>LightGBM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86AFEB6D-99E0-42DA-9FE9-F1356BDC4F3D}"/>
              </a:ext>
            </a:extLst>
          </p:cNvPr>
          <p:cNvSpPr/>
          <p:nvPr/>
        </p:nvSpPr>
        <p:spPr>
          <a:xfrm rot="16200000">
            <a:off x="3815784" y="2405991"/>
            <a:ext cx="387939" cy="426059"/>
          </a:xfrm>
          <a:prstGeom prst="down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0051E-9BB3-4EBE-8B5A-842342C4C779}"/>
              </a:ext>
            </a:extLst>
          </p:cNvPr>
          <p:cNvSpPr txBox="1"/>
          <p:nvPr/>
        </p:nvSpPr>
        <p:spPr>
          <a:xfrm>
            <a:off x="4591929" y="1884647"/>
            <a:ext cx="289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(Feature Eng. </a:t>
            </a:r>
            <a:r>
              <a:rPr lang="ko-KR" altLang="en-US" sz="1400" b="1" dirty="0">
                <a:latin typeface="+mn-ea"/>
              </a:rPr>
              <a:t>변수 추가</a:t>
            </a:r>
            <a:r>
              <a:rPr lang="en-US" altLang="ko-KR" sz="1400" b="1" dirty="0">
                <a:latin typeface="+mn-ea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5D370-FF76-470A-AE96-E17A18D1F2C6}"/>
              </a:ext>
            </a:extLst>
          </p:cNvPr>
          <p:cNvSpPr txBox="1"/>
          <p:nvPr/>
        </p:nvSpPr>
        <p:spPr>
          <a:xfrm>
            <a:off x="8489481" y="3246743"/>
            <a:ext cx="3389411" cy="18697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050" b="1" dirty="0">
                <a:latin typeface="+mn-ea"/>
              </a:rPr>
              <a:t>Test</a:t>
            </a:r>
            <a:r>
              <a:rPr lang="ko-KR" altLang="en-US" sz="1050" b="1" dirty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set</a:t>
            </a:r>
            <a:r>
              <a:rPr lang="ko-KR" altLang="en-US" sz="1050" b="1" dirty="0">
                <a:latin typeface="+mn-ea"/>
              </a:rPr>
              <a:t> 비율 </a:t>
            </a:r>
            <a:r>
              <a:rPr lang="en-US" altLang="ko-KR" sz="1050" b="1" dirty="0">
                <a:latin typeface="+mn-ea"/>
              </a:rPr>
              <a:t>: </a:t>
            </a:r>
            <a:r>
              <a:rPr lang="en-US" altLang="ko-KR" sz="1050" dirty="0">
                <a:latin typeface="+mn-ea"/>
              </a:rPr>
              <a:t>0.2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050" b="1" dirty="0" err="1">
                <a:latin typeface="+mn-ea"/>
              </a:rPr>
              <a:t>OverSampling</a:t>
            </a:r>
            <a:endParaRPr lang="en-US" altLang="ko-KR" sz="105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0.25 / 0.75 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0.5 / 0.5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050" b="1" dirty="0">
                <a:latin typeface="+mn-ea"/>
              </a:rPr>
              <a:t>Permutation Importance </a:t>
            </a:r>
            <a:r>
              <a:rPr lang="ko-KR" altLang="en-US" sz="1050" dirty="0">
                <a:latin typeface="+mn-ea"/>
              </a:rPr>
              <a:t>기준 컬럼 선택</a:t>
            </a:r>
            <a:endParaRPr lang="en-US" altLang="ko-KR" sz="1050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050" b="1" dirty="0" err="1">
                <a:latin typeface="+mn-ea"/>
              </a:rPr>
              <a:t>하이퍼</a:t>
            </a:r>
            <a:r>
              <a:rPr lang="ko-KR" altLang="en-US" sz="1050" b="1" dirty="0">
                <a:latin typeface="+mn-ea"/>
              </a:rPr>
              <a:t> 파라미터 조정</a:t>
            </a:r>
            <a:endParaRPr lang="en-US" altLang="ko-KR" sz="1050" b="1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+mn-ea"/>
              </a:rPr>
              <a:t>learning rate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0.185</a:t>
            </a:r>
            <a:endParaRPr lang="en-US" altLang="ko-KR" sz="105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latin typeface="+mn-ea"/>
              </a:rPr>
              <a:t>n_estimators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35</a:t>
            </a:r>
            <a:endParaRPr lang="en-US" altLang="ko-KR" sz="105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latin typeface="+mn-ea"/>
              </a:rPr>
              <a:t>max_depth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latin typeface="+mn-ea"/>
              </a:rPr>
              <a:t>boosting_types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sz="1050" dirty="0" err="1">
                <a:latin typeface="+mn-ea"/>
                <a:sym typeface="Wingdings" panose="05000000000000000000" pitchFamily="2" charset="2"/>
              </a:rPr>
              <a:t>gbdt</a:t>
            </a:r>
            <a:endParaRPr lang="en-US" altLang="ko-KR" sz="1050" dirty="0"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050" dirty="0" err="1">
                <a:latin typeface="+mn-ea"/>
              </a:rPr>
              <a:t>num_leaves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30</a:t>
            </a:r>
          </a:p>
          <a:p>
            <a:r>
              <a:rPr lang="en-US" altLang="ko-KR" sz="1050" b="1" dirty="0">
                <a:latin typeface="+mn-ea"/>
                <a:sym typeface="Wingdings" panose="05000000000000000000" pitchFamily="2" charset="2"/>
              </a:rPr>
              <a:t>4. Threshold </a:t>
            </a:r>
            <a:r>
              <a:rPr lang="ko-KR" altLang="en-US" sz="1050" b="1" dirty="0">
                <a:latin typeface="+mn-ea"/>
                <a:sym typeface="Wingdings" panose="05000000000000000000" pitchFamily="2" charset="2"/>
              </a:rPr>
              <a:t>조정</a:t>
            </a:r>
            <a:r>
              <a:rPr lang="en-US" altLang="ko-KR" sz="105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050" dirty="0">
                <a:latin typeface="+mn-ea"/>
                <a:sym typeface="Wingdings" panose="05000000000000000000" pitchFamily="2" charset="2"/>
              </a:rPr>
              <a:t> 0.5</a:t>
            </a:r>
            <a:endParaRPr lang="en-US" altLang="ko-KR" sz="10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366C7-87AE-424F-BA21-5B0709F88C03}"/>
              </a:ext>
            </a:extLst>
          </p:cNvPr>
          <p:cNvSpPr txBox="1"/>
          <p:nvPr/>
        </p:nvSpPr>
        <p:spPr>
          <a:xfrm>
            <a:off x="8741853" y="1690018"/>
            <a:ext cx="289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Tuned Model</a:t>
            </a:r>
          </a:p>
          <a:p>
            <a:pPr algn="ctr"/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모델 튜닝 후</a:t>
            </a:r>
            <a:r>
              <a:rPr lang="en-US" altLang="ko-KR" sz="1400" b="1" dirty="0">
                <a:latin typeface="+mn-ea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AC06-FFE6-4C7A-9B9C-CA7454E26B65}"/>
              </a:ext>
            </a:extLst>
          </p:cNvPr>
          <p:cNvSpPr txBox="1"/>
          <p:nvPr/>
        </p:nvSpPr>
        <p:spPr>
          <a:xfrm>
            <a:off x="634982" y="1623037"/>
            <a:ext cx="289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+mn-ea"/>
              </a:rPr>
              <a:t>Base model</a:t>
            </a:r>
          </a:p>
          <a:p>
            <a:pPr algn="ctr"/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기본 변수만 사용</a:t>
            </a:r>
            <a:r>
              <a:rPr lang="en-US" altLang="ko-KR" sz="1400" b="1" dirty="0">
                <a:latin typeface="+mn-ea"/>
              </a:rPr>
              <a:t>)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EDBCA647-D6AF-486D-86EE-E65443E38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24914"/>
              </p:ext>
            </p:extLst>
          </p:nvPr>
        </p:nvGraphicFramePr>
        <p:xfrm>
          <a:off x="915116" y="3305928"/>
          <a:ext cx="2330780" cy="1820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0780">
                  <a:extLst>
                    <a:ext uri="{9D8B030D-6E8A-4147-A177-3AD203B41FA5}">
                      <a16:colId xmlns:a16="http://schemas.microsoft.com/office/drawing/2014/main" val="557221069"/>
                    </a:ext>
                  </a:extLst>
                </a:gridCol>
              </a:tblGrid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LG Smart UI SemiBold" panose="020B0700000101010101"/>
                        </a:rPr>
                        <a:t>변수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937189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item_nb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16253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product_description_length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86015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product_photos_qty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97088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total_payment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056816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category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290041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customer_state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070408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seller_state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737150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0FEE2B8-84F0-43BD-B2A1-65071E29E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57540"/>
              </p:ext>
            </p:extLst>
          </p:nvPr>
        </p:nvGraphicFramePr>
        <p:xfrm>
          <a:off x="4291795" y="3265693"/>
          <a:ext cx="3608409" cy="18203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2409">
                  <a:extLst>
                    <a:ext uri="{9D8B030D-6E8A-4147-A177-3AD203B41FA5}">
                      <a16:colId xmlns:a16="http://schemas.microsoft.com/office/drawing/2014/main" val="557221069"/>
                    </a:ext>
                  </a:extLst>
                </a:gridCol>
                <a:gridCol w="1456000">
                  <a:extLst>
                    <a:ext uri="{9D8B030D-6E8A-4147-A177-3AD203B41FA5}">
                      <a16:colId xmlns:a16="http://schemas.microsoft.com/office/drawing/2014/main" val="2993206578"/>
                    </a:ext>
                  </a:extLst>
                </a:gridCol>
              </a:tblGrid>
              <a:tr h="22754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Feature Eng.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</a:rPr>
                        <a:t>변수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변수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937189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delivery_error_rolling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freight_value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9416253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delivery_error_rate_rolling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freight_value_rate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86015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delivery_delay_rolling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deivery_error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397088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canceled_rate_rolling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delivery_preparation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056816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comment_nb_cumsum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delivery_periods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290041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review_score_binary_cummean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cancel_rolling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070408"/>
                  </a:ext>
                </a:extLst>
              </a:tr>
              <a:tr h="22754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delivery_preparation_rolling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737150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63BE1F9B-EDD1-4E52-B38C-39C128E2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96" y="2239186"/>
            <a:ext cx="3039765" cy="7014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A547EBE-EDDB-4D0A-A3DF-B9B1A3D1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37" y="2243041"/>
            <a:ext cx="3057085" cy="6668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3492E72-D5BD-4E91-A7D8-6DAFD95E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222" y="2255560"/>
            <a:ext cx="2731931" cy="6455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659749" y="5280953"/>
            <a:ext cx="2882323" cy="1276989"/>
            <a:chOff x="659749" y="4735729"/>
            <a:chExt cx="2882323" cy="182221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02324A1-90E1-4D92-9844-F7804DE555D8}"/>
                </a:ext>
              </a:extLst>
            </p:cNvPr>
            <p:cNvGrpSpPr/>
            <p:nvPr/>
          </p:nvGrpSpPr>
          <p:grpSpPr>
            <a:xfrm>
              <a:off x="659749" y="4735729"/>
              <a:ext cx="2882323" cy="1822214"/>
              <a:chOff x="513493" y="4706593"/>
              <a:chExt cx="3283230" cy="2106000"/>
            </a:xfrm>
          </p:grpSpPr>
          <p:pic>
            <p:nvPicPr>
              <p:cNvPr id="4100" name="Picture 4">
                <a:extLst>
                  <a:ext uri="{FF2B5EF4-FFF2-40B4-BE49-F238E27FC236}">
                    <a16:creationId xmlns:a16="http://schemas.microsoft.com/office/drawing/2014/main" id="{61A4D8AC-74A5-4CD0-AAB2-4B66E93F8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493" y="4706593"/>
                <a:ext cx="3283230" cy="210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459C0E-8CFE-42D7-AC81-D49467F4C0BD}"/>
                  </a:ext>
                </a:extLst>
              </p:cNvPr>
              <p:cNvSpPr txBox="1"/>
              <p:nvPr/>
            </p:nvSpPr>
            <p:spPr>
              <a:xfrm>
                <a:off x="731643" y="5042954"/>
                <a:ext cx="1208014" cy="320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+mn-ea"/>
                  </a:rPr>
                  <a:t>37129</a:t>
                </a:r>
                <a:endParaRPr lang="ko-KR" altLang="en-US" sz="12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3897F1-9494-46D9-809C-4A40171CAAB0}"/>
                  </a:ext>
                </a:extLst>
              </p:cNvPr>
              <p:cNvSpPr txBox="1"/>
              <p:nvPr/>
            </p:nvSpPr>
            <p:spPr>
              <a:xfrm>
                <a:off x="2092310" y="6008989"/>
                <a:ext cx="1208014" cy="320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+mn-ea"/>
                  </a:rPr>
                  <a:t>82</a:t>
                </a:r>
                <a:endParaRPr lang="ko-KR" altLang="en-US" sz="12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70A6D8-9BEC-4C75-B876-FCA146E64DEF}"/>
                  </a:ext>
                </a:extLst>
              </p:cNvPr>
              <p:cNvSpPr txBox="1"/>
              <p:nvPr/>
            </p:nvSpPr>
            <p:spPr>
              <a:xfrm>
                <a:off x="2092310" y="5074891"/>
                <a:ext cx="1208014" cy="320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83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81B343-DC81-4B94-A4F5-52086CBBAA9F}"/>
                  </a:ext>
                </a:extLst>
              </p:cNvPr>
              <p:cNvSpPr txBox="1"/>
              <p:nvPr/>
            </p:nvSpPr>
            <p:spPr>
              <a:xfrm>
                <a:off x="731644" y="6017379"/>
                <a:ext cx="1208014" cy="320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10738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2245488" y="5791680"/>
              <a:ext cx="659757" cy="508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0A0C903-D588-4AA7-B676-85DF5A9ED01E}"/>
              </a:ext>
            </a:extLst>
          </p:cNvPr>
          <p:cNvCxnSpPr>
            <a:cxnSpLocks/>
          </p:cNvCxnSpPr>
          <p:nvPr/>
        </p:nvCxnSpPr>
        <p:spPr>
          <a:xfrm flipV="1">
            <a:off x="533402" y="608444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4557204" y="5253700"/>
            <a:ext cx="2971028" cy="1258338"/>
            <a:chOff x="4781693" y="4890070"/>
            <a:chExt cx="2781264" cy="1784018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FC5D98FC-5C11-42B4-8E88-A77ADAEF2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693" y="4890070"/>
              <a:ext cx="2781264" cy="1784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90A02E0-ABEE-45CA-9248-FDEC97365E4A}"/>
                </a:ext>
              </a:extLst>
            </p:cNvPr>
            <p:cNvGrpSpPr/>
            <p:nvPr/>
          </p:nvGrpSpPr>
          <p:grpSpPr>
            <a:xfrm>
              <a:off x="4887983" y="5166004"/>
              <a:ext cx="2357484" cy="1081549"/>
              <a:chOff x="8931933" y="5166004"/>
              <a:chExt cx="2357484" cy="108154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7FDD25-FDBD-4AEF-ADCA-D0433B649773}"/>
                  </a:ext>
                </a:extLst>
              </p:cNvPr>
              <p:cNvSpPr txBox="1"/>
              <p:nvPr/>
            </p:nvSpPr>
            <p:spPr>
              <a:xfrm>
                <a:off x="8957713" y="5166004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+mn-ea"/>
                  </a:rPr>
                  <a:t>36079</a:t>
                </a:r>
                <a:endParaRPr lang="ko-KR" altLang="en-US" sz="12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55B475-2CE9-4DCE-BAB9-582223E7EC57}"/>
                  </a:ext>
                </a:extLst>
              </p:cNvPr>
              <p:cNvSpPr txBox="1"/>
              <p:nvPr/>
            </p:nvSpPr>
            <p:spPr>
              <a:xfrm>
                <a:off x="10081403" y="5970554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+mn-ea"/>
                  </a:rPr>
                  <a:t>2872</a:t>
                </a:r>
                <a:endParaRPr lang="ko-KR" altLang="en-US" sz="12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B46A3E9-A7DD-499C-9042-B21C89988028}"/>
                  </a:ext>
                </a:extLst>
              </p:cNvPr>
              <p:cNvSpPr txBox="1"/>
              <p:nvPr/>
            </p:nvSpPr>
            <p:spPr>
              <a:xfrm>
                <a:off x="10063623" y="5170827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1133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717F1F-88E3-46AF-8531-5DF72C0DDF93}"/>
                  </a:ext>
                </a:extLst>
              </p:cNvPr>
              <p:cNvSpPr txBox="1"/>
              <p:nvPr/>
            </p:nvSpPr>
            <p:spPr>
              <a:xfrm>
                <a:off x="8931933" y="5938904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7948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6293801" y="5906449"/>
              <a:ext cx="659757" cy="508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748950" y="5253700"/>
            <a:ext cx="3010928" cy="1332068"/>
            <a:chOff x="8715446" y="4840522"/>
            <a:chExt cx="2736972" cy="1877866"/>
          </a:xfrm>
        </p:grpSpPr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231A45F1-B5F7-4F46-8AF0-D640E7138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446" y="4840522"/>
              <a:ext cx="2736972" cy="1877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9562823-684D-4936-A6CE-5FCC51ED1A34}"/>
                </a:ext>
              </a:extLst>
            </p:cNvPr>
            <p:cNvGrpSpPr/>
            <p:nvPr/>
          </p:nvGrpSpPr>
          <p:grpSpPr>
            <a:xfrm>
              <a:off x="8783675" y="5109320"/>
              <a:ext cx="2314308" cy="1109717"/>
              <a:chOff x="8989833" y="5076504"/>
              <a:chExt cx="2314308" cy="110971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7C771-82BD-4C04-96FE-784AB0B20D6B}"/>
                  </a:ext>
                </a:extLst>
              </p:cNvPr>
              <p:cNvSpPr txBox="1"/>
              <p:nvPr/>
            </p:nvSpPr>
            <p:spPr>
              <a:xfrm>
                <a:off x="8989833" y="5112074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+mn-ea"/>
                  </a:rPr>
                  <a:t>12175</a:t>
                </a:r>
                <a:endParaRPr lang="ko-KR" altLang="en-US" sz="12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6C40B9-8DCD-4291-924A-C042DD5895F7}"/>
                  </a:ext>
                </a:extLst>
              </p:cNvPr>
              <p:cNvSpPr txBox="1"/>
              <p:nvPr/>
            </p:nvSpPr>
            <p:spPr>
              <a:xfrm>
                <a:off x="10096127" y="5909222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rgbClr val="FF0000"/>
                    </a:solidFill>
                    <a:latin typeface="+mn-ea"/>
                  </a:rPr>
                  <a:t>2072</a:t>
                </a:r>
                <a:endParaRPr lang="ko-KR" altLang="en-US" sz="12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C9473F-E82A-45D4-9DE3-EC567EF21293}"/>
                  </a:ext>
                </a:extLst>
              </p:cNvPr>
              <p:cNvSpPr txBox="1"/>
              <p:nvPr/>
            </p:nvSpPr>
            <p:spPr>
              <a:xfrm>
                <a:off x="10081809" y="5076504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2721</a:t>
                </a:r>
                <a:endParaRPr lang="ko-KR" altLang="en-US" sz="1200" b="1" dirty="0">
                  <a:latin typeface="+mn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76AFB-614B-42BF-89DC-66E4BE3AF967}"/>
                  </a:ext>
                </a:extLst>
              </p:cNvPr>
              <p:cNvSpPr txBox="1"/>
              <p:nvPr/>
            </p:nvSpPr>
            <p:spPr>
              <a:xfrm>
                <a:off x="8989833" y="5904105"/>
                <a:ext cx="12080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2245</a:t>
                </a:r>
                <a:endParaRPr lang="ko-KR" altLang="en-US" sz="1200" b="1" dirty="0">
                  <a:latin typeface="+mn-ea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10149780" y="5857218"/>
              <a:ext cx="659757" cy="5081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57" name="화살표: 아래쪽 11">
            <a:extLst>
              <a:ext uri="{FF2B5EF4-FFF2-40B4-BE49-F238E27FC236}">
                <a16:creationId xmlns:a16="http://schemas.microsoft.com/office/drawing/2014/main" id="{86AFEB6D-99E0-42DA-9FE9-F1356BDC4F3D}"/>
              </a:ext>
            </a:extLst>
          </p:cNvPr>
          <p:cNvSpPr/>
          <p:nvPr/>
        </p:nvSpPr>
        <p:spPr>
          <a:xfrm rot="16200000">
            <a:off x="8033169" y="2405991"/>
            <a:ext cx="387939" cy="426059"/>
          </a:xfrm>
          <a:prstGeom prst="downArrow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2366C7-87AE-424F-BA21-5B0709F88C03}"/>
              </a:ext>
            </a:extLst>
          </p:cNvPr>
          <p:cNvSpPr txBox="1"/>
          <p:nvPr/>
        </p:nvSpPr>
        <p:spPr>
          <a:xfrm>
            <a:off x="634981" y="750880"/>
            <a:ext cx="10915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+mn-ea"/>
              </a:rPr>
              <a:t>결측치가</a:t>
            </a:r>
            <a:r>
              <a:rPr lang="ko-KR" altLang="en-US" sz="1400" dirty="0">
                <a:latin typeface="+mn-ea"/>
              </a:rPr>
              <a:t> 허용되는 분류모델 </a:t>
            </a:r>
            <a:r>
              <a:rPr lang="en-US" altLang="ko-KR" sz="1400" dirty="0">
                <a:latin typeface="+mn-ea"/>
              </a:rPr>
              <a:t>XGB, </a:t>
            </a:r>
            <a:r>
              <a:rPr lang="en-US" altLang="ko-KR" sz="1400" dirty="0" err="1">
                <a:latin typeface="+mn-ea"/>
              </a:rPr>
              <a:t>LightGBM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중 더 우수한 성능을 보인 </a:t>
            </a:r>
            <a:r>
              <a:rPr lang="en-US" altLang="ko-KR" sz="1400" b="1">
                <a:latin typeface="+mn-ea"/>
              </a:rPr>
              <a:t>LightGBM</a:t>
            </a:r>
            <a:r>
              <a:rPr lang="ko-KR" altLang="en-US" sz="140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최종 사용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latin typeface="+mn-ea"/>
              </a:rPr>
              <a:t>실제 불만족한 고객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리뷰 스코어 </a:t>
            </a:r>
            <a:r>
              <a:rPr lang="en-US" altLang="ko-KR" sz="1400" b="1" dirty="0">
                <a:latin typeface="+mn-ea"/>
              </a:rPr>
              <a:t>1~3</a:t>
            </a:r>
            <a:r>
              <a:rPr lang="ko-KR" altLang="en-US" sz="1400" b="1" dirty="0">
                <a:latin typeface="+mn-ea"/>
              </a:rPr>
              <a:t>점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을 모델이 얼마나 분류해냈는지</a:t>
            </a:r>
            <a:r>
              <a:rPr lang="ko-KR" altLang="en-US" sz="1400" dirty="0">
                <a:latin typeface="+mn-ea"/>
              </a:rPr>
              <a:t>가 중요한 문제이므로 </a:t>
            </a:r>
            <a:r>
              <a:rPr lang="en-US" altLang="ko-KR" sz="1400" b="1" dirty="0">
                <a:latin typeface="+mn-ea"/>
              </a:rPr>
              <a:t>recall</a:t>
            </a:r>
            <a:r>
              <a:rPr lang="ko-KR" altLang="en-US" sz="1400" dirty="0">
                <a:latin typeface="+mn-ea"/>
              </a:rPr>
              <a:t>을 평가 </a:t>
            </a:r>
            <a:r>
              <a:rPr lang="en-US" altLang="ko-KR" sz="1400" dirty="0">
                <a:latin typeface="+mn-ea"/>
              </a:rPr>
              <a:t>metric</a:t>
            </a:r>
            <a:r>
              <a:rPr lang="ko-KR" altLang="en-US" sz="1400" dirty="0">
                <a:latin typeface="+mn-ea"/>
              </a:rPr>
              <a:t>으로 설정하고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     </a:t>
            </a:r>
            <a:r>
              <a:rPr lang="ko-KR" altLang="en-US" sz="1400" dirty="0" err="1">
                <a:latin typeface="+mn-ea"/>
              </a:rPr>
              <a:t>피쳐</a:t>
            </a:r>
            <a:r>
              <a:rPr lang="ko-KR" altLang="en-US" sz="1400" dirty="0">
                <a:latin typeface="+mn-ea"/>
              </a:rPr>
              <a:t> 엔지니어링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모델 튜닝을 통해 개선</a:t>
            </a:r>
            <a:endParaRPr lang="en-US" altLang="ko-KR" sz="1400" dirty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736203" y="2703932"/>
            <a:ext cx="509285" cy="236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60020" y="2661920"/>
            <a:ext cx="461757" cy="237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907929" y="2661920"/>
            <a:ext cx="418924" cy="237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85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01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100646" y="1841492"/>
            <a:ext cx="93192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 err="1">
                <a:solidFill>
                  <a:schemeClr val="tx1"/>
                </a:solidFill>
                <a:latin typeface="+mn-ea"/>
                <a:ea typeface="+mn-ea"/>
              </a:rPr>
              <a:t>데이터셋</a:t>
            </a:r>
            <a:r>
              <a:rPr lang="en-US" altLang="ko-KR" sz="72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선정 배경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sz="5400" dirty="0">
                <a:solidFill>
                  <a:schemeClr val="tx1"/>
                </a:solidFill>
                <a:latin typeface="+mn-ea"/>
                <a:ea typeface="+mn-ea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7466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07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768159" y="1876216"/>
            <a:ext cx="10690729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결론 및 제안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sz="4800" dirty="0">
                <a:solidFill>
                  <a:schemeClr val="tx1"/>
                </a:solidFill>
                <a:latin typeface="+mn-ea"/>
                <a:ea typeface="+mn-ea"/>
              </a:rPr>
              <a:t>Conclusion &amp; Suggestions</a:t>
            </a:r>
          </a:p>
        </p:txBody>
      </p:sp>
    </p:spTree>
    <p:extLst>
      <p:ext uri="{BB962C8B-B14F-4D97-AF65-F5344CB8AC3E}">
        <p14:creationId xmlns:p14="http://schemas.microsoft.com/office/powerpoint/2010/main" val="400488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562708" y="2879262"/>
            <a:ext cx="11328393" cy="3729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8033" y="1055686"/>
            <a:ext cx="1122740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latin typeface="+mn-ea"/>
              </a:rPr>
              <a:t>1) Logistics</a:t>
            </a:r>
          </a:p>
          <a:p>
            <a:pPr marL="0" lvl="1"/>
            <a:endParaRPr lang="en-US" altLang="ko-KR" sz="1000" b="1" dirty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물류 관련 변수와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고객 만족도 관계</a:t>
            </a:r>
            <a:endParaRPr lang="en-US" altLang="ko-KR" sz="1400" b="1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고객이 제품을 주문한 후 받기까지 걸린 전체 시간이 길어질수록 고객 만족도는 감소하는 경향</a:t>
            </a:r>
            <a:endParaRPr lang="en-US" altLang="ko-KR" sz="1400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물류 인프라가 낙후한 지역에서 발생한 주문 건에 대한 만족도가 낮은 경향</a:t>
            </a:r>
            <a:endParaRPr lang="en-US" altLang="ko-KR" sz="1400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err="1">
                <a:latin typeface="+mn-ea"/>
              </a:rPr>
              <a:t>배송비</a:t>
            </a:r>
            <a:r>
              <a:rPr lang="ko-KR" altLang="en-US" sz="1400" dirty="0">
                <a:latin typeface="+mn-ea"/>
              </a:rPr>
              <a:t> 금액이 높을수록 만족도가 낮은 경향</a:t>
            </a:r>
            <a:endParaRPr lang="en-US" altLang="ko-KR" sz="1400" dirty="0">
              <a:latin typeface="+mn-ea"/>
            </a:endParaRPr>
          </a:p>
          <a:p>
            <a:pPr marL="0" lvl="1">
              <a:lnSpc>
                <a:spcPct val="150000"/>
              </a:lnSpc>
            </a:pPr>
            <a:endParaRPr lang="en-US" altLang="ko-KR" sz="1000" b="1" dirty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sym typeface="Wingdings" panose="05000000000000000000" pitchFamily="2" charset="2"/>
              </a:rPr>
              <a:t>  </a:t>
            </a:r>
            <a:r>
              <a:rPr lang="ko-KR" altLang="en-US" sz="1400" b="1" dirty="0">
                <a:latin typeface="+mn-ea"/>
              </a:rPr>
              <a:t>제안사항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물류 파트너 및 인프라 확보</a:t>
            </a:r>
            <a:endParaRPr lang="en-US" altLang="ko-KR" sz="1400" b="1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기존 우체국 외에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새로운 물류 파트너 및 지역별 물류 거점을 확보하여 배송 프로세스를 개선하고 배송기간을 단축할 것을 제안</a:t>
            </a:r>
            <a:endParaRPr lang="en-US" altLang="ko-KR" sz="1400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en-US" altLang="ko-KR" sz="1400" dirty="0" err="1">
                <a:latin typeface="+mn-ea"/>
              </a:rPr>
              <a:t>Olist</a:t>
            </a:r>
            <a:r>
              <a:rPr lang="ko-KR" altLang="en-US" sz="1400" dirty="0">
                <a:latin typeface="+mn-ea"/>
              </a:rPr>
              <a:t>는 실제로 물류에 대한 투자를 </a:t>
            </a:r>
            <a:r>
              <a:rPr lang="ko-KR" altLang="en-US" sz="1400" dirty="0" err="1">
                <a:latin typeface="+mn-ea"/>
              </a:rPr>
              <a:t>확대중이며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작년 하반기 </a:t>
            </a:r>
            <a:r>
              <a:rPr lang="ko-KR" altLang="en-US" sz="1400" dirty="0" err="1">
                <a:latin typeface="+mn-ea"/>
              </a:rPr>
              <a:t>물류사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PAX</a:t>
            </a:r>
            <a:r>
              <a:rPr lang="ko-KR" altLang="en-US" sz="1400" dirty="0">
                <a:latin typeface="+mn-ea"/>
              </a:rPr>
              <a:t>를 인수하였음</a:t>
            </a:r>
            <a:endParaRPr lang="en-US" altLang="ko-KR" sz="1400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기존 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개 물류허브에 더해 올해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개를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추가로 오픈하여 다양한 도시에서의 배송 커버할 예정</a:t>
            </a:r>
            <a:endParaRPr lang="en-US" altLang="ko-KR" sz="1400" dirty="0">
              <a:latin typeface="+mn-ea"/>
            </a:endParaRPr>
          </a:p>
          <a:p>
            <a:pPr marL="0" lvl="1"/>
            <a:r>
              <a:rPr lang="en-US" altLang="ko-KR" sz="1400" dirty="0">
                <a:latin typeface="+mn-ea"/>
              </a:rPr>
              <a:t> 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88973" y="6273805"/>
            <a:ext cx="62005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>
                <a:latin typeface="+mn-ea"/>
              </a:rPr>
              <a:t>기사 출처 </a:t>
            </a:r>
            <a:r>
              <a:rPr lang="en-US" altLang="ko-KR" sz="900" dirty="0">
                <a:latin typeface="+mn-ea"/>
              </a:rPr>
              <a:t>: https://labsnews.com/en/news/business/brazil-based-olist-buys-technology-and-logistics-startup-pax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91808" y="4540848"/>
            <a:ext cx="10442159" cy="1432704"/>
            <a:chOff x="740488" y="5016744"/>
            <a:chExt cx="10078494" cy="143270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488" y="5076759"/>
              <a:ext cx="4281220" cy="9354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665" y="5016744"/>
              <a:ext cx="5596317" cy="1432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타원 12"/>
            <p:cNvSpPr/>
            <p:nvPr/>
          </p:nvSpPr>
          <p:spPr>
            <a:xfrm>
              <a:off x="8809855" y="5037648"/>
              <a:ext cx="998193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Light" panose="020B0300000101010101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196485" y="5842305"/>
              <a:ext cx="1428446" cy="3050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LG Smart UI Light" panose="020B0300000101010101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808408-3763-4485-8962-B3D53D88770D}"/>
              </a:ext>
            </a:extLst>
          </p:cNvPr>
          <p:cNvSpPr txBox="1"/>
          <p:nvPr/>
        </p:nvSpPr>
        <p:spPr>
          <a:xfrm>
            <a:off x="562708" y="251327"/>
            <a:ext cx="270220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결론 및 제안사항</a:t>
            </a:r>
            <a:endParaRPr lang="en-US" altLang="ko-KR" b="1" dirty="0"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61C82E-1CD8-4265-8AF0-5932171C6DBE}"/>
              </a:ext>
            </a:extLst>
          </p:cNvPr>
          <p:cNvCxnSpPr>
            <a:cxnSpLocks/>
          </p:cNvCxnSpPr>
          <p:nvPr/>
        </p:nvCxnSpPr>
        <p:spPr>
          <a:xfrm flipV="1">
            <a:off x="631583" y="733973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37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6B0772-D950-4049-A2BD-0E64A5FC8385}"/>
              </a:ext>
            </a:extLst>
          </p:cNvPr>
          <p:cNvSpPr/>
          <p:nvPr/>
        </p:nvSpPr>
        <p:spPr>
          <a:xfrm>
            <a:off x="562708" y="2623126"/>
            <a:ext cx="11328393" cy="4121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20454" y="6433509"/>
            <a:ext cx="53110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</a:rPr>
              <a:t>이미지 출처 </a:t>
            </a:r>
            <a:r>
              <a:rPr lang="en-US" altLang="ko-KR" sz="900" dirty="0">
                <a:latin typeface="+mn-ea"/>
              </a:rPr>
              <a:t>: https://dribbble.com/shots/4952761-Seller-Management-Dashboard-for-Admin-Use</a:t>
            </a:r>
            <a:endParaRPr lang="ko-KR" altLang="en-US" sz="9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77453" y="3915970"/>
            <a:ext cx="7070356" cy="2621253"/>
            <a:chOff x="1557573" y="3888847"/>
            <a:chExt cx="7070356" cy="2621253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965" y="4266361"/>
              <a:ext cx="2757642" cy="1433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1557573" y="3888847"/>
              <a:ext cx="7070356" cy="2621253"/>
              <a:chOff x="1086817" y="3888847"/>
              <a:chExt cx="7070356" cy="2621253"/>
            </a:xfrm>
          </p:grpSpPr>
          <p:sp>
            <p:nvSpPr>
              <p:cNvPr id="5" name="사각형 설명선 4"/>
              <p:cNvSpPr/>
              <p:nvPr/>
            </p:nvSpPr>
            <p:spPr>
              <a:xfrm>
                <a:off x="5060887" y="3888847"/>
                <a:ext cx="3096286" cy="1950638"/>
              </a:xfrm>
              <a:prstGeom prst="wedgeRectCallout">
                <a:avLst>
                  <a:gd name="adj1" fmla="val -61080"/>
                  <a:gd name="adj2" fmla="val 46720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LG Smart UI Light" panose="020B0300000101010101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5323335" y="3970324"/>
                <a:ext cx="2667718" cy="25391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50" b="1" dirty="0" err="1">
                    <a:ea typeface="LG Smart UI Light" panose="020B0300000101010101"/>
                  </a:rPr>
                  <a:t>Review_comment_length</a:t>
                </a:r>
                <a:r>
                  <a:rPr lang="en-US" altLang="ko-KR" sz="1050" b="1" dirty="0">
                    <a:ea typeface="LG Smart UI Light" panose="020B0300000101010101"/>
                  </a:rPr>
                  <a:t> Top 50 Seller</a:t>
                </a:r>
                <a:endParaRPr lang="ko-KR" altLang="en-US" sz="1050" b="1" dirty="0">
                  <a:ea typeface="LG Smart UI Light" panose="020B0300000101010101"/>
                </a:endParaRPr>
              </a:p>
            </p:txBody>
          </p:sp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6817" y="3888847"/>
                <a:ext cx="3650690" cy="2621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사각형 설명선 12"/>
              <p:cNvSpPr/>
              <p:nvPr/>
            </p:nvSpPr>
            <p:spPr>
              <a:xfrm>
                <a:off x="2777905" y="5296510"/>
                <a:ext cx="1830309" cy="975319"/>
              </a:xfrm>
              <a:prstGeom prst="wedgeRectCallout">
                <a:avLst>
                  <a:gd name="adj1" fmla="val -47938"/>
                  <a:gd name="adj2" fmla="val 31868"/>
                </a:avLst>
              </a:prstGeom>
              <a:solidFill>
                <a:srgbClr val="2C46D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LG Smart UI Light" panose="020B0300000101010101"/>
                </a:endParaRPr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38181D5-9B48-435F-930C-21D669F0C15B}"/>
              </a:ext>
            </a:extLst>
          </p:cNvPr>
          <p:cNvCxnSpPr>
            <a:cxnSpLocks/>
          </p:cNvCxnSpPr>
          <p:nvPr/>
        </p:nvCxnSpPr>
        <p:spPr>
          <a:xfrm flipV="1">
            <a:off x="631583" y="733973"/>
            <a:ext cx="2225843" cy="257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07DC67-19B1-42FF-83B0-FA4021A09436}"/>
              </a:ext>
            </a:extLst>
          </p:cNvPr>
          <p:cNvSpPr txBox="1"/>
          <p:nvPr/>
        </p:nvSpPr>
        <p:spPr>
          <a:xfrm>
            <a:off x="788599" y="1047577"/>
            <a:ext cx="1122740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600" b="1" dirty="0">
                <a:latin typeface="+mn-ea"/>
              </a:rPr>
              <a:t>2) Seller Care</a:t>
            </a:r>
          </a:p>
          <a:p>
            <a:pPr marL="0" lvl="1"/>
            <a:endParaRPr lang="en-US" altLang="ko-KR" sz="1050" b="1" dirty="0">
              <a:latin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+mn-ea"/>
              </a:rPr>
              <a:t>셀러 서비스 수준과 고객 만족도 관계</a:t>
            </a:r>
            <a:endParaRPr lang="en-US" altLang="ko-KR" sz="1400" b="1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해당 셀러가 그동안 판매했던 제품의 준비기간 평균이 길수록 다음 고객의 만족도 감소하는 경향</a:t>
            </a: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해당 셀러가 그동안 받았던 리뷰 스코어가 낮을수록 다음 고객의 만족도 감소하는 경향</a:t>
            </a:r>
          </a:p>
          <a:p>
            <a:pPr marL="0" lvl="1">
              <a:lnSpc>
                <a:spcPct val="150000"/>
              </a:lnSpc>
            </a:pPr>
            <a:endParaRPr lang="en-US" altLang="ko-KR" sz="1400" b="1" dirty="0">
              <a:latin typeface="+mn-ea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 dirty="0">
                <a:latin typeface="+mn-ea"/>
                <a:sym typeface="Wingdings" panose="05000000000000000000" pitchFamily="2" charset="2"/>
              </a:rPr>
              <a:t>  </a:t>
            </a:r>
            <a:r>
              <a:rPr lang="ko-KR" altLang="en-US" sz="1400" b="1" dirty="0">
                <a:latin typeface="+mn-ea"/>
              </a:rPr>
              <a:t>제안사항 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셀러 서비스 지표 관리</a:t>
            </a:r>
          </a:p>
          <a:p>
            <a:pPr marL="457200" lvl="2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 err="1">
                <a:latin typeface="+mn-ea"/>
              </a:rPr>
              <a:t>셀러별로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만족도 평점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리뷰 코멘트 글자수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등의 고객 만족도지표와 제품 배송 준비 기간 등 서비스 상태를 알 수 있는</a:t>
            </a:r>
            <a:endParaRPr lang="en-US" altLang="ko-KR" sz="1400" dirty="0">
              <a:latin typeface="+mn-ea"/>
            </a:endParaRPr>
          </a:p>
          <a:p>
            <a:pPr marL="457200" lvl="2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  지표를 추적하고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서비스 개선이 필요한 셀러를 탐지 및 관리하여 불만족 재발생을 예방</a:t>
            </a:r>
          </a:p>
          <a:p>
            <a:pPr marL="0" lvl="1"/>
            <a:r>
              <a:rPr lang="en-US" altLang="ko-KR" sz="1400" dirty="0">
                <a:latin typeface="+mn-ea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08408-3763-4485-8962-B3D53D88770D}"/>
              </a:ext>
            </a:extLst>
          </p:cNvPr>
          <p:cNvSpPr txBox="1"/>
          <p:nvPr/>
        </p:nvSpPr>
        <p:spPr>
          <a:xfrm>
            <a:off x="562708" y="251327"/>
            <a:ext cx="270220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결론 및 제안사항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384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4592" y="976731"/>
            <a:ext cx="10505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b="1" dirty="0">
                <a:latin typeface="+mn-ea"/>
              </a:rPr>
              <a:t>불충분한 판매 데이터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주어진 데이터셋에서 </a:t>
            </a:r>
            <a:r>
              <a:rPr lang="ko-KR" altLang="en-US" sz="1400" b="1" dirty="0">
                <a:latin typeface="+mn-ea"/>
              </a:rPr>
              <a:t>판매 건수가 </a:t>
            </a:r>
            <a:r>
              <a:rPr lang="en-US" altLang="ko-KR" sz="1400" b="1" dirty="0">
                <a:latin typeface="+mn-ea"/>
              </a:rPr>
              <a:t>1</a:t>
            </a:r>
            <a:r>
              <a:rPr lang="ko-KR" altLang="en-US" sz="1400" b="1" dirty="0">
                <a:latin typeface="+mn-ea"/>
              </a:rPr>
              <a:t>건인 셀러</a:t>
            </a:r>
            <a:r>
              <a:rPr lang="ko-KR" altLang="en-US" sz="1400" dirty="0">
                <a:latin typeface="+mn-ea"/>
              </a:rPr>
              <a:t>는 전체 </a:t>
            </a:r>
            <a:r>
              <a:rPr lang="en-US" altLang="ko-KR" sz="1400" dirty="0">
                <a:latin typeface="+mn-ea"/>
              </a:rPr>
              <a:t>3,095</a:t>
            </a:r>
            <a:r>
              <a:rPr lang="ko-KR" altLang="en-US" sz="1400" dirty="0">
                <a:latin typeface="+mn-ea"/>
              </a:rPr>
              <a:t>명 중 </a:t>
            </a:r>
            <a:r>
              <a:rPr lang="en-US" altLang="ko-KR" sz="1400" dirty="0">
                <a:latin typeface="+mn-ea"/>
              </a:rPr>
              <a:t>563</a:t>
            </a:r>
            <a:r>
              <a:rPr lang="ko-KR" altLang="en-US" sz="1400" dirty="0">
                <a:latin typeface="+mn-ea"/>
              </a:rPr>
              <a:t>명으로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18.2%</a:t>
            </a:r>
            <a:r>
              <a:rPr lang="ko-KR" altLang="en-US" sz="1400" dirty="0">
                <a:latin typeface="+mn-ea"/>
              </a:rPr>
              <a:t>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차지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- </a:t>
            </a:r>
            <a:r>
              <a:rPr lang="ko-KR" altLang="en-US" sz="1400" dirty="0">
                <a:latin typeface="+mn-ea"/>
              </a:rPr>
              <a:t>당초 셀러를 클러스터링 하여 그룹을 나누고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고객만족도 예측에 해당 분류를 사용하고자 하였으나</a:t>
            </a:r>
            <a:endParaRPr lang="en-US" altLang="ko-KR" sz="1400" dirty="0">
              <a:latin typeface="+mn-ea"/>
            </a:endParaRPr>
          </a:p>
          <a:p>
            <a:pPr indent="36195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b="1" dirty="0">
                <a:latin typeface="+mn-ea"/>
              </a:rPr>
              <a:t>각 셀러의 특징을 구분하기 위한 데이터가 충분하지 못해 클러스터링을 활용하지 못하고 개별 입력변수로 대체</a:t>
            </a:r>
            <a:endParaRPr lang="en-US" altLang="ko-KR" sz="1400" b="1" dirty="0">
              <a:latin typeface="+mn-ea"/>
            </a:endParaRPr>
          </a:p>
          <a:p>
            <a:pPr indent="361950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(</a:t>
            </a:r>
            <a:r>
              <a:rPr lang="ko-KR" altLang="en-US" sz="1400" dirty="0">
                <a:latin typeface="+mn-ea"/>
              </a:rPr>
              <a:t>판매 건수가 적은 셀러는 직전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개월의 매출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판매건수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배송준비일수 등에 </a:t>
            </a:r>
            <a:r>
              <a:rPr lang="ko-KR" altLang="en-US" sz="1400" dirty="0" err="1">
                <a:latin typeface="+mn-ea"/>
              </a:rPr>
              <a:t>결측치</a:t>
            </a:r>
            <a:r>
              <a:rPr lang="ko-KR" altLang="en-US" sz="1400" dirty="0">
                <a:latin typeface="+mn-ea"/>
              </a:rPr>
              <a:t> 발생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indent="361950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 startAt="2"/>
            </a:pPr>
            <a:r>
              <a:rPr lang="ko-KR" altLang="en-US" sz="1600" b="1" dirty="0">
                <a:latin typeface="+mn-ea"/>
              </a:rPr>
              <a:t>리뷰 데이터 구분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-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건의 주문에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종류 이상의 제품</a:t>
            </a:r>
            <a:r>
              <a:rPr lang="en-US" altLang="ko-KR" sz="1400" dirty="0">
                <a:latin typeface="+mn-ea"/>
              </a:rPr>
              <a:t>, 2</a:t>
            </a:r>
            <a:r>
              <a:rPr lang="ko-KR" altLang="en-US" sz="1400" dirty="0">
                <a:latin typeface="+mn-ea"/>
              </a:rPr>
              <a:t>명 이상의 셀러가 존재하는 경우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정확히 어떤 셀러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어떤 제품에 대한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 </a:t>
            </a:r>
            <a:r>
              <a:rPr lang="ko-KR" altLang="en-US" sz="1400" b="1" dirty="0">
                <a:latin typeface="+mn-ea"/>
              </a:rPr>
              <a:t> 만족도인지 구별할 수 없어 분석에서 제외하고 진행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- </a:t>
            </a:r>
            <a:r>
              <a:rPr lang="ko-KR" altLang="en-US" sz="1400" dirty="0">
                <a:latin typeface="+mn-ea"/>
              </a:rPr>
              <a:t>제품과 판매자 단위의 리뷰 스코어 기록이 가능하다면 데이터 손실 없이 분석을 진행할 수 있을 것으로 보임</a:t>
            </a:r>
            <a:r>
              <a:rPr lang="en-US" altLang="ko-KR" sz="1400" dirty="0">
                <a:latin typeface="+mn-ea"/>
              </a:rPr>
              <a:t>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3)   </a:t>
            </a:r>
            <a:r>
              <a:rPr lang="ko-KR" altLang="en-US" sz="1600" b="1" dirty="0">
                <a:latin typeface="+mn-ea"/>
              </a:rPr>
              <a:t>마케팅 활용 방안</a:t>
            </a:r>
            <a:endParaRPr lang="en-US" altLang="ko-KR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     - </a:t>
            </a:r>
            <a:r>
              <a:rPr lang="ko-KR" altLang="en-US" sz="1400" dirty="0">
                <a:latin typeface="+mn-ea"/>
              </a:rPr>
              <a:t>주어진 데이터셋은 주문내역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결제내역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리뷰에 대한 정보로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마케팅 제안을 하기위해 필요한 정보 부족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  (</a:t>
            </a:r>
            <a:r>
              <a:rPr lang="ko-KR" altLang="en-US" sz="1400" dirty="0">
                <a:latin typeface="+mn-ea"/>
              </a:rPr>
              <a:t>셀러 유입경로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멤버십 등급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판매채널 등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 - </a:t>
            </a:r>
            <a:r>
              <a:rPr lang="ko-KR" altLang="en-US" sz="1400" dirty="0">
                <a:latin typeface="+mn-ea"/>
              </a:rPr>
              <a:t>마케팅 데이터와 연계한다면 보다 풍부한 사업적 분석 및 수익성 제고를 위한 제안이 가능할 것으로 보임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F0CD7-29E7-4807-A82C-8EA0813EEB57}"/>
              </a:ext>
            </a:extLst>
          </p:cNvPr>
          <p:cNvSpPr txBox="1"/>
          <p:nvPr/>
        </p:nvSpPr>
        <p:spPr>
          <a:xfrm>
            <a:off x="701254" y="228578"/>
            <a:ext cx="270220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분석 한계점</a:t>
            </a:r>
            <a:endParaRPr lang="en-US" altLang="ko-KR" b="1" dirty="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C0FC58C-1A2B-4CEC-A4F5-C658CBAFA0D1}"/>
              </a:ext>
            </a:extLst>
          </p:cNvPr>
          <p:cNvCxnSpPr>
            <a:cxnSpLocks/>
          </p:cNvCxnSpPr>
          <p:nvPr/>
        </p:nvCxnSpPr>
        <p:spPr>
          <a:xfrm flipV="1">
            <a:off x="631583" y="734230"/>
            <a:ext cx="1613906" cy="1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96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8797" y="1042598"/>
            <a:ext cx="10493841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b="1" dirty="0">
                <a:latin typeface="+mn-ea"/>
              </a:rPr>
              <a:t>새로운 모델 생성 및 앙상블</a:t>
            </a:r>
            <a:endParaRPr lang="en-US" altLang="ko-KR" sz="1600" b="1" dirty="0">
              <a:latin typeface="+mn-ea"/>
            </a:endParaRPr>
          </a:p>
          <a:p>
            <a:pPr indent="271463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금번 분석에서는 </a:t>
            </a:r>
            <a:r>
              <a:rPr lang="ko-KR" altLang="en-US" sz="1400" b="1" dirty="0" err="1">
                <a:latin typeface="+mn-ea"/>
              </a:rPr>
              <a:t>결측치를</a:t>
            </a:r>
            <a:r>
              <a:rPr lang="ko-KR" altLang="en-US" sz="1400" b="1" dirty="0">
                <a:latin typeface="+mn-ea"/>
              </a:rPr>
              <a:t> 남겨둔 경우와 대체한 경우</a:t>
            </a:r>
            <a:r>
              <a:rPr lang="en-US" altLang="ko-KR" sz="1400" b="1" dirty="0">
                <a:latin typeface="+mn-ea"/>
              </a:rPr>
              <a:t>(NA </a:t>
            </a:r>
            <a:r>
              <a:rPr lang="en-US" altLang="ko-KR" sz="1400" b="1" dirty="0">
                <a:latin typeface="+mn-ea"/>
                <a:sym typeface="Wingdings" panose="05000000000000000000" pitchFamily="2" charset="2"/>
              </a:rPr>
              <a:t> 99999)</a:t>
            </a:r>
            <a:r>
              <a:rPr lang="ko-KR" altLang="en-US" sz="1400" b="1" dirty="0">
                <a:latin typeface="+mn-ea"/>
              </a:rPr>
              <a:t> 모두 실험</a:t>
            </a:r>
            <a:r>
              <a:rPr lang="ko-KR" altLang="en-US" sz="1400" dirty="0">
                <a:latin typeface="+mn-ea"/>
              </a:rPr>
              <a:t>을 진행하고자 </a:t>
            </a:r>
            <a:r>
              <a:rPr lang="en-US" altLang="ko-KR" sz="1400" b="1" dirty="0">
                <a:latin typeface="+mn-ea"/>
              </a:rPr>
              <a:t>XGB, </a:t>
            </a:r>
            <a:r>
              <a:rPr lang="en-US" altLang="ko-KR" sz="1400" b="1" dirty="0" err="1">
                <a:latin typeface="+mn-ea"/>
              </a:rPr>
              <a:t>LightGBM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사용</a:t>
            </a:r>
            <a:endParaRPr lang="en-US" altLang="ko-KR" sz="1400" dirty="0">
              <a:latin typeface="+mn-ea"/>
            </a:endParaRPr>
          </a:p>
          <a:p>
            <a:pPr indent="271463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- </a:t>
            </a:r>
            <a:r>
              <a:rPr lang="ko-KR" altLang="en-US" sz="1400" dirty="0">
                <a:latin typeface="+mn-ea"/>
              </a:rPr>
              <a:t>다른 </a:t>
            </a:r>
            <a:r>
              <a:rPr lang="en-US" altLang="ko-KR" sz="1400" dirty="0">
                <a:latin typeface="+mn-ea"/>
              </a:rPr>
              <a:t>Tree-based </a:t>
            </a:r>
            <a:r>
              <a:rPr lang="ko-KR" altLang="en-US" sz="1400" dirty="0">
                <a:latin typeface="+mn-ea"/>
              </a:rPr>
              <a:t>모델을 생성하여 앙상블 </a:t>
            </a:r>
            <a:r>
              <a:rPr lang="ko-KR" altLang="en-US" sz="1400" dirty="0" err="1">
                <a:latin typeface="+mn-ea"/>
              </a:rPr>
              <a:t>진행시</a:t>
            </a:r>
            <a:r>
              <a:rPr lang="ko-KR" altLang="en-US" sz="1400" dirty="0">
                <a:latin typeface="+mn-ea"/>
              </a:rPr>
              <a:t> 추가로 성능을 향상시킬 수 있을 것으로 보임</a:t>
            </a:r>
            <a:endParaRPr lang="en-US" altLang="ko-KR" sz="1400" dirty="0">
              <a:latin typeface="+mn-ea"/>
            </a:endParaRPr>
          </a:p>
          <a:p>
            <a:pPr indent="271463">
              <a:lnSpc>
                <a:spcPct val="150000"/>
              </a:lnSpc>
            </a:pP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2) Feature Engineering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    - </a:t>
            </a:r>
            <a:r>
              <a:rPr lang="en-US" altLang="ko-KR" sz="1400" dirty="0" err="1">
                <a:latin typeface="+mn-ea"/>
              </a:rPr>
              <a:t>Olist</a:t>
            </a:r>
            <a:r>
              <a:rPr lang="ko-KR" altLang="en-US" sz="1400" dirty="0">
                <a:latin typeface="+mn-ea"/>
              </a:rPr>
              <a:t>에서 제공된 </a:t>
            </a:r>
            <a:r>
              <a:rPr lang="ko-KR" altLang="en-US" sz="1400" dirty="0" err="1">
                <a:latin typeface="+mn-ea"/>
              </a:rPr>
              <a:t>데이터셋</a:t>
            </a:r>
            <a:r>
              <a:rPr lang="ko-KR" altLang="en-US" sz="1400" dirty="0">
                <a:latin typeface="+mn-ea"/>
              </a:rPr>
              <a:t> 종류가 다양해 분석기간 중 지속적으로 유의미한 변수를 발견할 수 있었으나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    </a:t>
            </a:r>
            <a:r>
              <a:rPr lang="ko-KR" altLang="en-US" sz="1400" dirty="0">
                <a:latin typeface="+mn-ea"/>
              </a:rPr>
              <a:t>추가적으로 리뷰 스코어와 상관관계가 있는 새로운 변수를 찾을 경우 모델 성능 개선 가능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3) </a:t>
            </a:r>
            <a:r>
              <a:rPr lang="en-US" altLang="ko-KR" sz="1600" b="1" dirty="0" err="1">
                <a:latin typeface="+mn-ea"/>
              </a:rPr>
              <a:t>Hyperparameter</a:t>
            </a:r>
            <a:r>
              <a:rPr lang="en-US" altLang="ko-KR" sz="1600" b="1" dirty="0">
                <a:latin typeface="+mn-ea"/>
              </a:rPr>
              <a:t> Tuning</a:t>
            </a:r>
            <a:endParaRPr lang="en-US" altLang="ko-KR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</a:rPr>
              <a:t>상기 과정을 수행 후 </a:t>
            </a:r>
            <a:r>
              <a:rPr lang="ko-KR" altLang="en-US" sz="1400" dirty="0" err="1">
                <a:latin typeface="+mn-ea"/>
              </a:rPr>
              <a:t>파라미터를</a:t>
            </a:r>
            <a:r>
              <a:rPr lang="ko-KR" altLang="en-US" sz="1400" dirty="0">
                <a:latin typeface="+mn-ea"/>
              </a:rPr>
              <a:t> 최적화할 경우 추가적인 성능 개선이 가능할 것으로 보임</a:t>
            </a:r>
            <a:endParaRPr lang="en-US" altLang="ko-KR" sz="1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06A1A-A7D6-4CEA-9953-ACF138D02103}"/>
              </a:ext>
            </a:extLst>
          </p:cNvPr>
          <p:cNvSpPr txBox="1"/>
          <p:nvPr/>
        </p:nvSpPr>
        <p:spPr>
          <a:xfrm>
            <a:off x="701254" y="228578"/>
            <a:ext cx="2702208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+mn-ea"/>
              </a:rPr>
              <a:t>모델 개선 방향</a:t>
            </a:r>
            <a:endParaRPr lang="en-US" altLang="ko-KR" sz="2000" b="1" dirty="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F1886B-7629-476C-942C-EC733109F457}"/>
              </a:ext>
            </a:extLst>
          </p:cNvPr>
          <p:cNvCxnSpPr>
            <a:cxnSpLocks/>
          </p:cNvCxnSpPr>
          <p:nvPr/>
        </p:nvCxnSpPr>
        <p:spPr>
          <a:xfrm flipV="1">
            <a:off x="666308" y="734231"/>
            <a:ext cx="1949571" cy="1"/>
          </a:xfrm>
          <a:prstGeom prst="line">
            <a:avLst/>
          </a:prstGeom>
          <a:ln w="12700">
            <a:solidFill>
              <a:srgbClr val="2C4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26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775F87C8-02A9-4C12-9FAE-23F877337C40}"/>
              </a:ext>
            </a:extLst>
          </p:cNvPr>
          <p:cNvSpPr txBox="1">
            <a:spLocks/>
          </p:cNvSpPr>
          <p:nvPr/>
        </p:nvSpPr>
        <p:spPr>
          <a:xfrm>
            <a:off x="1134284" y="3059668"/>
            <a:ext cx="931928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dirty="0">
                <a:ea typeface="LG Smart UI Light" panose="020B0300000101010101"/>
              </a:rPr>
              <a:t>Obrigado!</a:t>
            </a:r>
            <a:endParaRPr lang="en-US" sz="4800" i="1" dirty="0">
              <a:solidFill>
                <a:schemeClr val="tx1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Picture 2" descr="브라질너트, 하루에 2알만 드셨나요? | 1boon">
            <a:extLst>
              <a:ext uri="{FF2B5EF4-FFF2-40B4-BE49-F238E27FC236}">
                <a16:creationId xmlns:a16="http://schemas.microsoft.com/office/drawing/2014/main" id="{64D009D7-0999-4BA6-9ABA-50F78A40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913" y="2979794"/>
            <a:ext cx="1119126" cy="898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LG Smart UI Light" panose="020B03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04730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16BB7A-B49D-4ABA-A4E8-98B0132D2BA6}"/>
              </a:ext>
            </a:extLst>
          </p:cNvPr>
          <p:cNvSpPr/>
          <p:nvPr/>
        </p:nvSpPr>
        <p:spPr>
          <a:xfrm>
            <a:off x="616089" y="510675"/>
            <a:ext cx="10912296" cy="1403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58775" lvl="4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프로젝트 방향성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실제 기업 데이터 분석을 통해 비즈니스 기회 요소를 찾고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개선 방향을 제안해보자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358775" lvl="4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관심산업 및 분야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: Retail / E-commerce /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고객분석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358775" lvl="4" indent="-3587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최종 선정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</a:rPr>
              <a:t>데이터셋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: Brazilian E-Commerce Public Dataset by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Olist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200" dirty="0">
                <a:latin typeface="+mn-ea"/>
                <a:hlinkClick r:id="rId2"/>
              </a:rPr>
              <a:t>https://www.kaggle.com/olistbr/brazilian-ecommerce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133188-7FDA-4B11-B3D2-D3A61DBE8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92" y="2020068"/>
            <a:ext cx="8300601" cy="4380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53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LG Smart UI Light" panose="020B0300000101010101" pitchFamily="50" charset="-127"/>
            </a:endParaRPr>
          </a:p>
        </p:txBody>
      </p:sp>
      <p:pic>
        <p:nvPicPr>
          <p:cNvPr id="4" name="Picture 2" descr="Data Schema">
            <a:extLst>
              <a:ext uri="{FF2B5EF4-FFF2-40B4-BE49-F238E27FC236}">
                <a16:creationId xmlns:a16="http://schemas.microsoft.com/office/drawing/2014/main" id="{3C55E1BF-B5AE-4A6E-9FF1-52F4F069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" b="962"/>
          <a:stretch/>
        </p:blipFill>
        <p:spPr bwMode="auto">
          <a:xfrm>
            <a:off x="867298" y="434824"/>
            <a:ext cx="10565532" cy="6190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LG Smart UI Light" panose="020B03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41586-866C-4DE2-8D70-5CC84CA49A06}"/>
              </a:ext>
            </a:extLst>
          </p:cNvPr>
          <p:cNvSpPr txBox="1"/>
          <p:nvPr/>
        </p:nvSpPr>
        <p:spPr>
          <a:xfrm>
            <a:off x="1029612" y="601010"/>
            <a:ext cx="237120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n-ea"/>
              </a:rPr>
              <a:t>  </a:t>
            </a:r>
            <a:r>
              <a:rPr lang="en-US" altLang="ko-KR" sz="1600" b="1" dirty="0" err="1">
                <a:latin typeface="+mn-ea"/>
              </a:rPr>
              <a:t>Olist</a:t>
            </a:r>
            <a:r>
              <a:rPr lang="en-US" altLang="ko-KR" sz="1600" b="1" dirty="0">
                <a:latin typeface="+mn-ea"/>
              </a:rPr>
              <a:t> Data Schema</a:t>
            </a:r>
          </a:p>
          <a:p>
            <a:pPr marL="92075" indent="90488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- 8 files, 52 columns</a:t>
            </a:r>
          </a:p>
          <a:p>
            <a:pPr marL="92075" indent="90488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>
                <a:latin typeface="+mn-ea"/>
              </a:rPr>
              <a:t>기업 실무 </a:t>
            </a:r>
            <a:r>
              <a:rPr lang="en-US" altLang="ko-KR" sz="1600" dirty="0">
                <a:latin typeface="+mn-ea"/>
              </a:rPr>
              <a:t>DB</a:t>
            </a:r>
            <a:r>
              <a:rPr lang="ko-KR" altLang="en-US" sz="1600" dirty="0">
                <a:latin typeface="+mn-ea"/>
              </a:rPr>
              <a:t>구조</a:t>
            </a:r>
            <a:endParaRPr lang="ko-KR" altLang="en-US" sz="1600" b="1" u="sng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3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4B85D8-C9CC-499B-B13C-3A0DC673AE7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2194"/>
                    </a14:imgEffect>
                    <a14:imgEffect>
                      <a14:saturation sat="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955" y="9236"/>
            <a:ext cx="12180357" cy="6848763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78691" y="221584"/>
            <a:ext cx="11469666" cy="6357874"/>
          </a:xfrm>
          <a:prstGeom prst="rect">
            <a:avLst/>
          </a:prstGeom>
          <a:solidFill>
            <a:srgbClr val="FFFFFF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rtlCol="0" anchor="ctr">
            <a:noAutofit/>
          </a:bodyPr>
          <a:lstStyle/>
          <a:p>
            <a:pPr algn="ctr"/>
            <a:endParaRPr lang="en-US" sz="2400" dirty="0">
              <a:latin typeface="LG Smart UI Light" panose="020B0300000101010101" pitchFamily="50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63792" y="4134813"/>
            <a:ext cx="2474687" cy="2672385"/>
          </a:xfrm>
          <a:prstGeom prst="rect">
            <a:avLst/>
          </a:prstGeom>
          <a:solidFill>
            <a:srgbClr val="FFFFFF">
              <a:alpha val="10196"/>
            </a:srgbClr>
          </a:solidFill>
          <a:ln w="127000">
            <a:solidFill>
              <a:srgbClr val="2C46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Source Sans Pro Semibold" panose="020B0603030403020204" pitchFamily="34" charset="-18"/>
              </a:rPr>
              <a:t>02</a:t>
            </a:r>
          </a:p>
        </p:txBody>
      </p:sp>
      <p:sp>
        <p:nvSpPr>
          <p:cNvPr id="11" name="Content Placeholder 15"/>
          <p:cNvSpPr txBox="1">
            <a:spLocks/>
          </p:cNvSpPr>
          <p:nvPr/>
        </p:nvSpPr>
        <p:spPr>
          <a:xfrm>
            <a:off x="2100646" y="1841492"/>
            <a:ext cx="93192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848899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pl-PL" sz="6000" b="0" i="0" kern="1200" cap="all" baseline="0" dirty="0" smtClean="0">
                <a:solidFill>
                  <a:srgbClr val="1A2530"/>
                </a:solidFill>
                <a:uFillTx/>
                <a:latin typeface="Source Sans Pro Black" panose="020B0803030403020204" pitchFamily="34" charset="-18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200" b="1" dirty="0">
                <a:solidFill>
                  <a:schemeClr val="tx1"/>
                </a:solidFill>
                <a:latin typeface="+mn-ea"/>
                <a:ea typeface="+mn-ea"/>
              </a:rPr>
              <a:t>기업 소개</a:t>
            </a:r>
            <a:endParaRPr lang="en-US" altLang="ko-KR" sz="72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en-US" sz="5400" dirty="0" err="1">
                <a:solidFill>
                  <a:schemeClr val="tx1"/>
                </a:solidFill>
                <a:latin typeface="+mn-ea"/>
                <a:ea typeface="+mn-ea"/>
              </a:rPr>
              <a:t>Olist</a:t>
            </a:r>
            <a:r>
              <a:rPr lang="en-US" sz="5400" dirty="0">
                <a:solidFill>
                  <a:schemeClr val="tx1"/>
                </a:solidFill>
                <a:latin typeface="+mn-ea"/>
                <a:ea typeface="+mn-ea"/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30690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0" y="0"/>
            <a:ext cx="453005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48BF1F-78E8-43B3-88B9-E16AB5EC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912" y="394999"/>
            <a:ext cx="6891249" cy="6068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D41586-866C-4DE2-8D70-5CC84CA49A06}"/>
              </a:ext>
            </a:extLst>
          </p:cNvPr>
          <p:cNvSpPr txBox="1"/>
          <p:nvPr/>
        </p:nvSpPr>
        <p:spPr>
          <a:xfrm>
            <a:off x="441855" y="408798"/>
            <a:ext cx="2371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Olist</a:t>
            </a:r>
            <a:r>
              <a:rPr lang="en-US" altLang="ko-KR" sz="1600" b="1" dirty="0">
                <a:latin typeface="+mn-ea"/>
              </a:rPr>
              <a:t>?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2CE64-2D91-4FDD-ACF0-35E371D5E4DE}"/>
              </a:ext>
            </a:extLst>
          </p:cNvPr>
          <p:cNvSpPr txBox="1"/>
          <p:nvPr/>
        </p:nvSpPr>
        <p:spPr>
          <a:xfrm>
            <a:off x="441856" y="747352"/>
            <a:ext cx="3987531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algn="l" latinLnBrk="0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+mn-ea"/>
              </a:rPr>
              <a:t>온라인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판매를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+mn-ea"/>
              </a:rPr>
              <a:t> 원하는 </a:t>
            </a:r>
            <a:r>
              <a:rPr lang="ko-KR" altLang="en-US" sz="1400" b="1" dirty="0">
                <a:solidFill>
                  <a:srgbClr val="282828"/>
                </a:solidFill>
                <a:latin typeface="+mn-ea"/>
              </a:rPr>
              <a:t>셀러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가 </a:t>
            </a:r>
            <a:r>
              <a:rPr lang="ko-KR" altLang="en-US" sz="1400" i="0" dirty="0">
                <a:solidFill>
                  <a:srgbClr val="282828"/>
                </a:solidFill>
                <a:effectLst/>
                <a:latin typeface="+mn-ea"/>
              </a:rPr>
              <a:t>브라질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주요</a:t>
            </a:r>
            <a:r>
              <a:rPr lang="ko-KR" altLang="en-US" sz="1400" i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ko-KR" altLang="en-US" sz="1400" b="1" i="0" dirty="0" err="1">
                <a:solidFill>
                  <a:srgbClr val="282828"/>
                </a:solidFill>
                <a:effectLst/>
                <a:latin typeface="+mn-ea"/>
              </a:rPr>
              <a:t>마켓플레이스에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+mn-ea"/>
              </a:rPr>
              <a:t>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입점</a:t>
            </a:r>
            <a:r>
              <a:rPr lang="ko-KR" altLang="en-US" sz="1400" b="1" i="0" dirty="0">
                <a:solidFill>
                  <a:srgbClr val="282828"/>
                </a:solidFill>
                <a:effectLst/>
                <a:latin typeface="+mn-ea"/>
              </a:rPr>
              <a:t>하고 판매부터 배송까지 전 과정을 간편하게 관리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+mn-ea"/>
              </a:rPr>
              <a:t>할 수 있는 기능을 제공하는 </a:t>
            </a:r>
            <a:r>
              <a:rPr lang="ko-KR" alt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통합관리 솔루션 업체</a:t>
            </a:r>
            <a:endParaRPr lang="en-US" altLang="ko-KR" sz="14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  <a:p>
            <a:pPr marL="173038" algn="l" latinLnBrk="0">
              <a:lnSpc>
                <a:spcPct val="150000"/>
              </a:lnSpc>
            </a:pPr>
            <a:endParaRPr lang="en-US" altLang="ko-KR" sz="1000" dirty="0">
              <a:solidFill>
                <a:srgbClr val="282828"/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282828"/>
                </a:solidFill>
                <a:latin typeface="+mn-ea"/>
              </a:rPr>
              <a:t>► </a:t>
            </a:r>
            <a:r>
              <a:rPr lang="ko-KR" altLang="en-US" sz="1400" b="1" dirty="0">
                <a:solidFill>
                  <a:srgbClr val="282828"/>
                </a:solidFill>
                <a:latin typeface="+mn-ea"/>
              </a:rPr>
              <a:t>설립연도</a:t>
            </a:r>
            <a:endParaRPr lang="en-US" altLang="ko-KR" sz="1400" b="1" dirty="0">
              <a:solidFill>
                <a:srgbClr val="282828"/>
              </a:solidFill>
              <a:latin typeface="+mn-ea"/>
            </a:endParaRPr>
          </a:p>
          <a:p>
            <a:pPr marL="171450" indent="-171450" latinLnBrk="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2015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년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endParaRPr lang="en-US" altLang="ko-KR" sz="10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282828"/>
                </a:solidFill>
                <a:latin typeface="+mn-ea"/>
              </a:rPr>
              <a:t>► </a:t>
            </a:r>
            <a:r>
              <a:rPr lang="ko-KR" altLang="en-US" sz="1400" b="1" dirty="0">
                <a:solidFill>
                  <a:srgbClr val="282828"/>
                </a:solidFill>
                <a:latin typeface="+mn-ea"/>
              </a:rPr>
              <a:t>제휴 </a:t>
            </a:r>
            <a:r>
              <a:rPr lang="ko-KR" altLang="en-US" sz="1400" b="1" dirty="0" err="1">
                <a:solidFill>
                  <a:srgbClr val="282828"/>
                </a:solidFill>
                <a:latin typeface="+mn-ea"/>
              </a:rPr>
              <a:t>마켓플레이스</a:t>
            </a:r>
            <a:endParaRPr lang="en-US" altLang="ko-KR" sz="1400" b="1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Amazon, Mercado </a:t>
            </a:r>
            <a:r>
              <a:rPr lang="en-US" altLang="ko-KR" sz="1400" dirty="0" err="1">
                <a:solidFill>
                  <a:srgbClr val="282828"/>
                </a:solidFill>
                <a:latin typeface="+mn-ea"/>
              </a:rPr>
              <a:t>Livre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282828"/>
                </a:solidFill>
                <a:latin typeface="+mn-ea"/>
              </a:rPr>
              <a:t>Americanas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등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Tx/>
              <a:buChar char="-"/>
            </a:pPr>
            <a:endParaRPr lang="en-US" altLang="ko-KR" sz="1000" dirty="0">
              <a:solidFill>
                <a:srgbClr val="282828"/>
              </a:solidFill>
              <a:latin typeface="+mn-ea"/>
            </a:endParaRPr>
          </a:p>
          <a:p>
            <a:pPr algn="l" latinLnBrk="0">
              <a:lnSpc>
                <a:spcPct val="150000"/>
              </a:lnSpc>
            </a:pPr>
            <a:r>
              <a:rPr lang="en-US" altLang="ko-KR" sz="1400" b="1" dirty="0">
                <a:solidFill>
                  <a:srgbClr val="282828"/>
                </a:solidFill>
                <a:latin typeface="+mn-ea"/>
              </a:rPr>
              <a:t>► </a:t>
            </a:r>
            <a:r>
              <a:rPr lang="ko-KR" altLang="en-US" sz="1400" b="1" dirty="0">
                <a:solidFill>
                  <a:srgbClr val="282828"/>
                </a:solidFill>
                <a:latin typeface="+mn-ea"/>
              </a:rPr>
              <a:t>제공 서비스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rgbClr val="282828"/>
                </a:solidFill>
                <a:latin typeface="+mn-ea"/>
              </a:rPr>
              <a:t>마켓플레이스별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주문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결제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배송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, CS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통합관리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제품 홍보 </a:t>
            </a:r>
            <a:r>
              <a:rPr lang="ko-KR" altLang="en-US" sz="1400" dirty="0" err="1">
                <a:solidFill>
                  <a:srgbClr val="282828"/>
                </a:solidFill>
                <a:latin typeface="+mn-ea"/>
              </a:rPr>
              <a:t>콘텐츠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카탈로그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컨설팅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최적 가격 컨설팅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171450" indent="-171450" algn="l" latinLnBrk="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공식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물류 파트너인 브라질 우체국을 통해 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15%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배송비용 절감 및 배송기간 단축</a:t>
            </a:r>
            <a:endParaRPr lang="en-US" altLang="ko-KR" sz="1100" b="0" i="0" dirty="0">
              <a:solidFill>
                <a:srgbClr val="282828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800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647DB54-DF43-432F-A201-649F60B16DD8}"/>
              </a:ext>
            </a:extLst>
          </p:cNvPr>
          <p:cNvSpPr/>
          <p:nvPr/>
        </p:nvSpPr>
        <p:spPr>
          <a:xfrm>
            <a:off x="6275935" y="1"/>
            <a:ext cx="59160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159E25-9697-45AC-AC72-065515A7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4" y="939198"/>
            <a:ext cx="5476885" cy="39460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344227-80A0-4D5D-9978-699675E9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67" y="939198"/>
            <a:ext cx="4438000" cy="549973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68574" y="5157795"/>
            <a:ext cx="5526503" cy="1278076"/>
            <a:chOff x="248655" y="4673493"/>
            <a:chExt cx="6867322" cy="18016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F5D3430-D723-46D1-AB29-644C5E865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8" t="14814" r="1024" b="17054"/>
            <a:stretch/>
          </p:blipFill>
          <p:spPr>
            <a:xfrm>
              <a:off x="248655" y="4697950"/>
              <a:ext cx="1014913" cy="172678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B4A1A2-2E90-42F4-B08C-A35FDC512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6" t="14814" r="1646" b="17054"/>
            <a:stretch/>
          </p:blipFill>
          <p:spPr>
            <a:xfrm>
              <a:off x="1391032" y="4693012"/>
              <a:ext cx="1014913" cy="172678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FF3600E-24E7-4E99-BE1C-56DA328AB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814" b="15237"/>
            <a:stretch/>
          </p:blipFill>
          <p:spPr>
            <a:xfrm>
              <a:off x="2551847" y="4673493"/>
              <a:ext cx="1049462" cy="17728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3BC1118-B5CB-4691-B969-6491BB0C9A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3" t="14813" r="1819" b="15590"/>
            <a:stretch/>
          </p:blipFill>
          <p:spPr>
            <a:xfrm>
              <a:off x="3747210" y="4702107"/>
              <a:ext cx="1014913" cy="1763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4DC8156-DEF0-4886-BB22-0BCF0732D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4641" b="15404"/>
            <a:stretch/>
          </p:blipFill>
          <p:spPr>
            <a:xfrm>
              <a:off x="4889590" y="4702102"/>
              <a:ext cx="1049464" cy="177300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5F9DD74-BBF0-4AD5-B72E-AA8F7A23A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5000" b="15404"/>
            <a:stretch/>
          </p:blipFill>
          <p:spPr>
            <a:xfrm>
              <a:off x="6066515" y="4711201"/>
              <a:ext cx="1049462" cy="1763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DE966CB-00C5-4EA2-BF3B-15D10B70B64E}"/>
              </a:ext>
            </a:extLst>
          </p:cNvPr>
          <p:cNvSpPr txBox="1"/>
          <p:nvPr/>
        </p:nvSpPr>
        <p:spPr>
          <a:xfrm>
            <a:off x="506208" y="407164"/>
            <a:ext cx="506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Olist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서비스 상세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7AED0-D216-4362-8144-2E5784DF32D1}"/>
              </a:ext>
            </a:extLst>
          </p:cNvPr>
          <p:cNvSpPr txBox="1"/>
          <p:nvPr/>
        </p:nvSpPr>
        <p:spPr>
          <a:xfrm>
            <a:off x="6804842" y="417897"/>
            <a:ext cx="5066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Olist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통해 입점 가능한 쇼핑몰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86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8CF2A4B-16A6-4C89-A541-A3D45D8A112B}"/>
              </a:ext>
            </a:extLst>
          </p:cNvPr>
          <p:cNvSpPr/>
          <p:nvPr/>
        </p:nvSpPr>
        <p:spPr>
          <a:xfrm>
            <a:off x="-1" y="0"/>
            <a:ext cx="408358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ko-KR" sz="1800" b="1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A7D4E-DDDB-4507-BC7A-7FA440C88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09" y="78509"/>
            <a:ext cx="7890263" cy="6700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592D1-7396-47B1-AE08-5D20808F8311}"/>
              </a:ext>
            </a:extLst>
          </p:cNvPr>
          <p:cNvSpPr txBox="1"/>
          <p:nvPr/>
        </p:nvSpPr>
        <p:spPr>
          <a:xfrm>
            <a:off x="596395" y="663714"/>
            <a:ext cx="32939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수익 구조</a:t>
            </a:r>
          </a:p>
          <a:p>
            <a:pPr marL="266700" indent="-174625" algn="l">
              <a:lnSpc>
                <a:spcPct val="150000"/>
              </a:lnSpc>
              <a:buAutoNum type="arabicParenR"/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+mn-ea"/>
              </a:rPr>
              <a:t> 제품 판매 건당 중개 수수료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266700" indent="-174625" algn="l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플랫폼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+mn-ea"/>
              </a:rPr>
              <a:t> 월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사용료</a:t>
            </a:r>
            <a:endParaRPr lang="en-US" altLang="ko-KR" sz="1400" b="0" i="0" dirty="0">
              <a:solidFill>
                <a:srgbClr val="282828"/>
              </a:solidFill>
              <a:effectLst/>
              <a:latin typeface="+mn-ea"/>
            </a:endParaRPr>
          </a:p>
          <a:p>
            <a:pPr marL="266700" indent="-174625" algn="l">
              <a:lnSpc>
                <a:spcPct val="150000"/>
              </a:lnSpc>
              <a:buAutoNum type="arabicParenR"/>
            </a:pP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282828"/>
                </a:solidFill>
                <a:latin typeface="+mn-ea"/>
              </a:rPr>
              <a:t>멤버쉽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가입비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marL="228600" indent="-228600" algn="l">
              <a:lnSpc>
                <a:spcPct val="150000"/>
              </a:lnSpc>
              <a:buAutoNum type="arabicParenR"/>
            </a:pPr>
            <a:endParaRPr lang="en-US" altLang="ko-KR" sz="105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ko-KR" sz="1400" dirty="0">
                <a:solidFill>
                  <a:srgbClr val="282828"/>
                </a:solidFill>
                <a:latin typeface="+mn-ea"/>
              </a:rPr>
              <a:t>→</a:t>
            </a: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제품을 구매하는 일반 고객이</a:t>
            </a:r>
            <a:endParaRPr lang="en-US" altLang="ko-KR" sz="1400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282828"/>
                </a:solidFill>
                <a:latin typeface="+mn-ea"/>
              </a:rPr>
              <a:t>   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 아닌 </a:t>
            </a:r>
            <a:r>
              <a:rPr lang="ko-KR" altLang="en-US" sz="1400" b="1" dirty="0">
                <a:solidFill>
                  <a:srgbClr val="282828"/>
                </a:solidFill>
                <a:latin typeface="+mn-ea"/>
              </a:rPr>
              <a:t>셀러로부터 매출이 </a:t>
            </a:r>
            <a:endParaRPr lang="en-US" altLang="ko-KR" sz="1400" b="1" dirty="0">
              <a:solidFill>
                <a:srgbClr val="282828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1" dirty="0">
                <a:solidFill>
                  <a:srgbClr val="282828"/>
                </a:solidFill>
                <a:latin typeface="+mn-ea"/>
              </a:rPr>
              <a:t>    </a:t>
            </a:r>
            <a:r>
              <a:rPr lang="ko-KR" altLang="en-US" sz="1400" b="1" dirty="0">
                <a:solidFill>
                  <a:srgbClr val="282828"/>
                </a:solidFill>
                <a:latin typeface="+mn-ea"/>
              </a:rPr>
              <a:t>발생</a:t>
            </a:r>
            <a:r>
              <a:rPr lang="ko-KR" altLang="en-US" sz="1400" dirty="0">
                <a:solidFill>
                  <a:srgbClr val="282828"/>
                </a:solidFill>
                <a:latin typeface="+mn-ea"/>
              </a:rPr>
              <a:t>하는 구조</a:t>
            </a:r>
            <a:endParaRPr lang="en-US" altLang="ko-KR" sz="1400" b="0" dirty="0">
              <a:solidFill>
                <a:srgbClr val="282828"/>
              </a:solidFill>
              <a:effectLst/>
              <a:latin typeface="+mn-ea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957279" y="3646027"/>
            <a:ext cx="387752" cy="439176"/>
          </a:xfrm>
          <a:prstGeom prst="downArrow">
            <a:avLst/>
          </a:prstGeom>
          <a:solidFill>
            <a:srgbClr val="1F3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04205" y="4257040"/>
            <a:ext cx="3293900" cy="2032000"/>
          </a:xfrm>
          <a:prstGeom prst="rect">
            <a:avLst/>
          </a:prstGeom>
          <a:solidFill>
            <a:srgbClr val="1F3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1600" b="1" u="sng" dirty="0">
                <a:solidFill>
                  <a:schemeClr val="bg1"/>
                </a:solidFill>
                <a:latin typeface="+mn-ea"/>
              </a:rPr>
              <a:t> OLIST KEY BUSINESS AGENDA</a:t>
            </a:r>
          </a:p>
          <a:p>
            <a:pPr marL="342900" indent="-250825">
              <a:lnSpc>
                <a:spcPct val="150000"/>
              </a:lnSpc>
              <a:spcBef>
                <a:spcPts val="600"/>
              </a:spcBef>
              <a:buAutoNum type="arabicParenR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신규 셀러 유치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marL="342900" indent="-250825">
              <a:lnSpc>
                <a:spcPct val="150000"/>
              </a:lnSpc>
              <a:spcBef>
                <a:spcPts val="600"/>
              </a:spcBef>
              <a:buAutoNum type="arabicParenR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기존 셀러 멤버십 업그레이드</a:t>
            </a:r>
            <a:endParaRPr lang="en-US" altLang="ko-KR" sz="1400" b="1" u="sng" dirty="0">
              <a:solidFill>
                <a:schemeClr val="bg1"/>
              </a:solidFill>
              <a:latin typeface="+mn-ea"/>
            </a:endParaRPr>
          </a:p>
          <a:p>
            <a:pPr marL="342900" indent="-250825">
              <a:lnSpc>
                <a:spcPct val="150000"/>
              </a:lnSpc>
              <a:spcBef>
                <a:spcPts val="600"/>
              </a:spcBef>
              <a:buAutoNum type="arabicParenR"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기존 셀러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거래규모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Rectangle 78">
            <a:extLst>
              <a:ext uri="{FF2B5EF4-FFF2-40B4-BE49-F238E27FC236}">
                <a16:creationId xmlns:a16="http://schemas.microsoft.com/office/drawing/2014/main" id="{A225AA6E-C6E7-4008-AE3B-A621044DA98E}"/>
              </a:ext>
            </a:extLst>
          </p:cNvPr>
          <p:cNvSpPr/>
          <p:nvPr/>
        </p:nvSpPr>
        <p:spPr>
          <a:xfrm>
            <a:off x="425522" y="578734"/>
            <a:ext cx="3372583" cy="2850266"/>
          </a:xfrm>
          <a:prstGeom prst="rect">
            <a:avLst/>
          </a:prstGeom>
          <a:noFill/>
          <a:ln w="31750" cap="flat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  <a:latin typeface="Source Sans Pro Semibold" panose="020B0603030403020204" pitchFamily="34" charset="-1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80B0B7-F496-4E70-84A1-3C88D2A3B746}"/>
              </a:ext>
            </a:extLst>
          </p:cNvPr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2C4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989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6059</TotalTime>
  <Words>2709</Words>
  <Application>Microsoft Office PowerPoint</Application>
  <PresentationFormat>와이드스크린</PresentationFormat>
  <Paragraphs>548</Paragraphs>
  <Slides>35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LG Smart UI Light</vt:lpstr>
      <vt:lpstr>맑은 고딕</vt:lpstr>
      <vt:lpstr>Arial</vt:lpstr>
      <vt:lpstr>Calibri</vt:lpstr>
      <vt:lpstr>Source Sans Pro</vt:lpstr>
      <vt:lpstr>Source Sans Pro Black</vt:lpstr>
      <vt:lpstr>Source Sans Pro SemiBold</vt:lpstr>
      <vt:lpstr>Source Sans Pro SemiBold</vt:lpstr>
      <vt:lpstr>Wingdings</vt:lpstr>
      <vt:lpstr>Office 테마</vt:lpstr>
      <vt:lpstr>think-cell Slide</vt:lpstr>
      <vt:lpstr>브라질  이커머스 플랫폼 고객만족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bro</dc:creator>
  <cp:lastModifiedBy>고형용</cp:lastModifiedBy>
  <cp:revision>240</cp:revision>
  <dcterms:created xsi:type="dcterms:W3CDTF">2021-03-23T06:38:15Z</dcterms:created>
  <dcterms:modified xsi:type="dcterms:W3CDTF">2021-04-05T06:45:53Z</dcterms:modified>
</cp:coreProperties>
</file>